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76" r:id="rId4"/>
    <p:sldId id="258" r:id="rId5"/>
    <p:sldId id="274" r:id="rId6"/>
    <p:sldId id="278" r:id="rId7"/>
    <p:sldId id="259" r:id="rId8"/>
    <p:sldId id="277" r:id="rId9"/>
    <p:sldId id="260" r:id="rId10"/>
    <p:sldId id="279" r:id="rId11"/>
    <p:sldId id="280" r:id="rId12"/>
    <p:sldId id="288" r:id="rId13"/>
    <p:sldId id="275" r:id="rId14"/>
    <p:sldId id="290" r:id="rId15"/>
    <p:sldId id="289" r:id="rId16"/>
    <p:sldId id="264" r:id="rId17"/>
    <p:sldId id="265" r:id="rId18"/>
    <p:sldId id="282" r:id="rId19"/>
    <p:sldId id="291" r:id="rId20"/>
    <p:sldId id="268" r:id="rId21"/>
    <p:sldId id="271" r:id="rId22"/>
    <p:sldId id="272" r:id="rId23"/>
    <p:sldId id="287" r:id="rId24"/>
    <p:sldId id="286" r:id="rId25"/>
    <p:sldId id="273" r:id="rId26"/>
    <p:sldId id="284"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60"/>
  </p:normalViewPr>
  <p:slideViewPr>
    <p:cSldViewPr snapToGrid="0">
      <p:cViewPr varScale="1">
        <p:scale>
          <a:sx n="74" d="100"/>
          <a:sy n="74" d="100"/>
        </p:scale>
        <p:origin x="12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13DDD1D-E41C-42A4-9458-6EAF8A791EEF}" type="datetimeFigureOut">
              <a:rPr lang="en-US" smtClean="0"/>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46A0BD-06D1-4A2D-97E6-4D1246EE0E83}" type="slidenum">
              <a:rPr lang="en-US" smtClean="0"/>
              <a:t>‹#›</a:t>
            </a:fld>
            <a:endParaRPr lang="en-US" dirty="0"/>
          </a:p>
        </p:txBody>
      </p:sp>
    </p:spTree>
    <p:extLst>
      <p:ext uri="{BB962C8B-B14F-4D97-AF65-F5344CB8AC3E}">
        <p14:creationId xmlns:p14="http://schemas.microsoft.com/office/powerpoint/2010/main" val="3985471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3DDD1D-E41C-42A4-9458-6EAF8A791EEF}" type="datetimeFigureOut">
              <a:rPr lang="en-US" smtClean="0"/>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46A0BD-06D1-4A2D-97E6-4D1246EE0E83}" type="slidenum">
              <a:rPr lang="en-US" smtClean="0"/>
              <a:t>‹#›</a:t>
            </a:fld>
            <a:endParaRPr lang="en-US" dirty="0"/>
          </a:p>
        </p:txBody>
      </p:sp>
    </p:spTree>
    <p:extLst>
      <p:ext uri="{BB962C8B-B14F-4D97-AF65-F5344CB8AC3E}">
        <p14:creationId xmlns:p14="http://schemas.microsoft.com/office/powerpoint/2010/main" val="2162184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3DDD1D-E41C-42A4-9458-6EAF8A791EEF}" type="datetimeFigureOut">
              <a:rPr lang="en-US" smtClean="0"/>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46A0BD-06D1-4A2D-97E6-4D1246EE0E83}" type="slidenum">
              <a:rPr lang="en-US" smtClean="0"/>
              <a:t>‹#›</a:t>
            </a:fld>
            <a:endParaRPr lang="en-US" dirty="0"/>
          </a:p>
        </p:txBody>
      </p:sp>
    </p:spTree>
    <p:extLst>
      <p:ext uri="{BB962C8B-B14F-4D97-AF65-F5344CB8AC3E}">
        <p14:creationId xmlns:p14="http://schemas.microsoft.com/office/powerpoint/2010/main" val="105296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3DDD1D-E41C-42A4-9458-6EAF8A791EEF}" type="datetimeFigureOut">
              <a:rPr lang="en-US" smtClean="0"/>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46A0BD-06D1-4A2D-97E6-4D1246EE0E83}" type="slidenum">
              <a:rPr lang="en-US" smtClean="0"/>
              <a:t>‹#›</a:t>
            </a:fld>
            <a:endParaRPr lang="en-US" dirty="0"/>
          </a:p>
        </p:txBody>
      </p:sp>
    </p:spTree>
    <p:extLst>
      <p:ext uri="{BB962C8B-B14F-4D97-AF65-F5344CB8AC3E}">
        <p14:creationId xmlns:p14="http://schemas.microsoft.com/office/powerpoint/2010/main" val="2902621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3DDD1D-E41C-42A4-9458-6EAF8A791EEF}" type="datetimeFigureOut">
              <a:rPr lang="en-US" smtClean="0"/>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46A0BD-06D1-4A2D-97E6-4D1246EE0E83}" type="slidenum">
              <a:rPr lang="en-US" smtClean="0"/>
              <a:t>‹#›</a:t>
            </a:fld>
            <a:endParaRPr lang="en-US" dirty="0"/>
          </a:p>
        </p:txBody>
      </p:sp>
    </p:spTree>
    <p:extLst>
      <p:ext uri="{BB962C8B-B14F-4D97-AF65-F5344CB8AC3E}">
        <p14:creationId xmlns:p14="http://schemas.microsoft.com/office/powerpoint/2010/main" val="1737644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13DDD1D-E41C-42A4-9458-6EAF8A791EEF}" type="datetimeFigureOut">
              <a:rPr lang="en-US" smtClean="0"/>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A46A0BD-06D1-4A2D-97E6-4D1246EE0E83}" type="slidenum">
              <a:rPr lang="en-US" smtClean="0"/>
              <a:t>‹#›</a:t>
            </a:fld>
            <a:endParaRPr lang="en-US" dirty="0"/>
          </a:p>
        </p:txBody>
      </p:sp>
    </p:spTree>
    <p:extLst>
      <p:ext uri="{BB962C8B-B14F-4D97-AF65-F5344CB8AC3E}">
        <p14:creationId xmlns:p14="http://schemas.microsoft.com/office/powerpoint/2010/main" val="199985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13DDD1D-E41C-42A4-9458-6EAF8A791EEF}" type="datetimeFigureOut">
              <a:rPr lang="en-US" smtClean="0"/>
              <a:t>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A46A0BD-06D1-4A2D-97E6-4D1246EE0E83}" type="slidenum">
              <a:rPr lang="en-US" smtClean="0"/>
              <a:t>‹#›</a:t>
            </a:fld>
            <a:endParaRPr lang="en-US" dirty="0"/>
          </a:p>
        </p:txBody>
      </p:sp>
    </p:spTree>
    <p:extLst>
      <p:ext uri="{BB962C8B-B14F-4D97-AF65-F5344CB8AC3E}">
        <p14:creationId xmlns:p14="http://schemas.microsoft.com/office/powerpoint/2010/main" val="1238354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3DDD1D-E41C-42A4-9458-6EAF8A791EEF}" type="datetimeFigureOut">
              <a:rPr lang="en-US" smtClean="0"/>
              <a:t>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A46A0BD-06D1-4A2D-97E6-4D1246EE0E83}" type="slidenum">
              <a:rPr lang="en-US" smtClean="0"/>
              <a:t>‹#›</a:t>
            </a:fld>
            <a:endParaRPr lang="en-US" dirty="0"/>
          </a:p>
        </p:txBody>
      </p:sp>
    </p:spTree>
    <p:extLst>
      <p:ext uri="{BB962C8B-B14F-4D97-AF65-F5344CB8AC3E}">
        <p14:creationId xmlns:p14="http://schemas.microsoft.com/office/powerpoint/2010/main" val="262669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3DDD1D-E41C-42A4-9458-6EAF8A791EEF}" type="datetimeFigureOut">
              <a:rPr lang="en-US" smtClean="0"/>
              <a:t>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A46A0BD-06D1-4A2D-97E6-4D1246EE0E83}" type="slidenum">
              <a:rPr lang="en-US" smtClean="0"/>
              <a:t>‹#›</a:t>
            </a:fld>
            <a:endParaRPr lang="en-US" dirty="0"/>
          </a:p>
        </p:txBody>
      </p:sp>
    </p:spTree>
    <p:extLst>
      <p:ext uri="{BB962C8B-B14F-4D97-AF65-F5344CB8AC3E}">
        <p14:creationId xmlns:p14="http://schemas.microsoft.com/office/powerpoint/2010/main" val="341709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3DDD1D-E41C-42A4-9458-6EAF8A791EEF}" type="datetimeFigureOut">
              <a:rPr lang="en-US" smtClean="0"/>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A46A0BD-06D1-4A2D-97E6-4D1246EE0E83}" type="slidenum">
              <a:rPr lang="en-US" smtClean="0"/>
              <a:t>‹#›</a:t>
            </a:fld>
            <a:endParaRPr lang="en-US" dirty="0"/>
          </a:p>
        </p:txBody>
      </p:sp>
    </p:spTree>
    <p:extLst>
      <p:ext uri="{BB962C8B-B14F-4D97-AF65-F5344CB8AC3E}">
        <p14:creationId xmlns:p14="http://schemas.microsoft.com/office/powerpoint/2010/main" val="352017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3DDD1D-E41C-42A4-9458-6EAF8A791EEF}" type="datetimeFigureOut">
              <a:rPr lang="en-US" smtClean="0"/>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A46A0BD-06D1-4A2D-97E6-4D1246EE0E83}" type="slidenum">
              <a:rPr lang="en-US" smtClean="0"/>
              <a:t>‹#›</a:t>
            </a:fld>
            <a:endParaRPr lang="en-US" dirty="0"/>
          </a:p>
        </p:txBody>
      </p:sp>
    </p:spTree>
    <p:extLst>
      <p:ext uri="{BB962C8B-B14F-4D97-AF65-F5344CB8AC3E}">
        <p14:creationId xmlns:p14="http://schemas.microsoft.com/office/powerpoint/2010/main" val="856725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DDD1D-E41C-42A4-9458-6EAF8A791EEF}" type="datetimeFigureOut">
              <a:rPr lang="en-US" smtClean="0"/>
              <a:t>1/18/2018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6A0BD-06D1-4A2D-97E6-4D1246EE0E83}" type="slidenum">
              <a:rPr lang="en-US" smtClean="0"/>
              <a:t>‹#›</a:t>
            </a:fld>
            <a:endParaRPr lang="en-US" dirty="0"/>
          </a:p>
        </p:txBody>
      </p:sp>
    </p:spTree>
    <p:extLst>
      <p:ext uri="{BB962C8B-B14F-4D97-AF65-F5344CB8AC3E}">
        <p14:creationId xmlns:p14="http://schemas.microsoft.com/office/powerpoint/2010/main" val="107326968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P@fegllc.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p@fegllc.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mailto:ap@fegllc.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mailto:ap@fegllc.com" TargetMode="External"/><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smtClean="0">
                <a:solidFill>
                  <a:srgbClr val="C00000"/>
                </a:solidFill>
              </a:rPr>
              <a:t>F</a:t>
            </a:r>
            <a:r>
              <a:rPr lang="en-US" b="1" u="sng" dirty="0" smtClean="0">
                <a:solidFill>
                  <a:srgbClr val="FFC000"/>
                </a:solidFill>
              </a:rPr>
              <a:t>E</a:t>
            </a:r>
            <a:r>
              <a:rPr lang="en-US" b="1" u="sng" dirty="0" smtClean="0">
                <a:solidFill>
                  <a:schemeClr val="accent5">
                    <a:lumMod val="50000"/>
                  </a:schemeClr>
                </a:solidFill>
              </a:rPr>
              <a:t>G</a:t>
            </a:r>
            <a:r>
              <a:rPr lang="en-US" dirty="0" smtClean="0"/>
              <a:t> </a:t>
            </a:r>
            <a:r>
              <a:rPr lang="en-US" dirty="0" smtClean="0"/>
              <a:t>Digital </a:t>
            </a:r>
            <a:r>
              <a:rPr lang="en-US" dirty="0" smtClean="0"/>
              <a:t>Expense Report Guide</a:t>
            </a:r>
            <a:endParaRPr lang="en-US" dirty="0"/>
          </a:p>
        </p:txBody>
      </p:sp>
      <p:sp>
        <p:nvSpPr>
          <p:cNvPr id="3" name="Subtitle 2"/>
          <p:cNvSpPr>
            <a:spLocks noGrp="1"/>
          </p:cNvSpPr>
          <p:nvPr>
            <p:ph type="subTitle" idx="1"/>
          </p:nvPr>
        </p:nvSpPr>
        <p:spPr>
          <a:xfrm>
            <a:off x="1143000" y="4196282"/>
            <a:ext cx="6858000" cy="1241822"/>
          </a:xfrm>
        </p:spPr>
        <p:txBody>
          <a:bodyPr>
            <a:normAutofit fontScale="92500" lnSpcReduction="20000"/>
          </a:bodyPr>
          <a:lstStyle/>
          <a:p>
            <a:r>
              <a:rPr lang="en-US" dirty="0" smtClean="0"/>
              <a:t>If you have any questions on the reimbursement process please email </a:t>
            </a:r>
            <a:r>
              <a:rPr lang="en-US" dirty="0" smtClean="0">
                <a:hlinkClick r:id="rId2"/>
              </a:rPr>
              <a:t>AP@fegllc.com</a:t>
            </a:r>
            <a:endParaRPr lang="en-US" dirty="0" smtClean="0"/>
          </a:p>
          <a:p>
            <a:r>
              <a:rPr lang="en-US" dirty="0" smtClean="0"/>
              <a:t>Also please see the FAQ section and the end of the slide show</a:t>
            </a:r>
          </a:p>
          <a:p>
            <a:endParaRPr lang="en-US" dirty="0"/>
          </a:p>
        </p:txBody>
      </p:sp>
    </p:spTree>
    <p:extLst>
      <p:ext uri="{BB962C8B-B14F-4D97-AF65-F5344CB8AC3E}">
        <p14:creationId xmlns:p14="http://schemas.microsoft.com/office/powerpoint/2010/main" val="2020600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438" r="52310" b="29798"/>
          <a:stretch/>
        </p:blipFill>
        <p:spPr>
          <a:xfrm>
            <a:off x="3631771" y="734691"/>
            <a:ext cx="3108337" cy="2299953"/>
          </a:xfrm>
          <a:prstGeom prst="rect">
            <a:avLst/>
          </a:prstGeom>
        </p:spPr>
      </p:pic>
      <p:pic>
        <p:nvPicPr>
          <p:cNvPr id="5" name="Picture 4"/>
          <p:cNvPicPr>
            <a:picLocks noChangeAspect="1"/>
          </p:cNvPicPr>
          <p:nvPr/>
        </p:nvPicPr>
        <p:blipFill rotWithShape="1">
          <a:blip r:embed="rId3"/>
          <a:srcRect l="198" t="7175" r="55576" b="43001"/>
          <a:stretch/>
        </p:blipFill>
        <p:spPr>
          <a:xfrm>
            <a:off x="3625197" y="3327580"/>
            <a:ext cx="3623870" cy="2295324"/>
          </a:xfrm>
          <a:prstGeom prst="rect">
            <a:avLst/>
          </a:prstGeom>
        </p:spPr>
      </p:pic>
      <p:sp>
        <p:nvSpPr>
          <p:cNvPr id="9" name="TextBox 8"/>
          <p:cNvSpPr txBox="1"/>
          <p:nvPr/>
        </p:nvSpPr>
        <p:spPr>
          <a:xfrm>
            <a:off x="0" y="1695102"/>
            <a:ext cx="3494762" cy="1477328"/>
          </a:xfrm>
          <a:prstGeom prst="rect">
            <a:avLst/>
          </a:prstGeom>
          <a:noFill/>
        </p:spPr>
        <p:txBody>
          <a:bodyPr wrap="square" rtlCol="0">
            <a:spAutoFit/>
          </a:bodyPr>
          <a:lstStyle/>
          <a:p>
            <a:r>
              <a:rPr lang="en-US" dirty="0"/>
              <a:t>3. </a:t>
            </a:r>
            <a:r>
              <a:rPr lang="en-US" dirty="0" smtClean="0"/>
              <a:t>Type “Receipts” to change the folder.</a:t>
            </a:r>
          </a:p>
          <a:p>
            <a:r>
              <a:rPr lang="en-US" dirty="0" smtClean="0"/>
              <a:t>You </a:t>
            </a:r>
            <a:r>
              <a:rPr lang="en-US" dirty="0"/>
              <a:t>should only have to do this 1 time and it will remember for the next entry  </a:t>
            </a:r>
            <a:endParaRPr lang="en-US" dirty="0" smtClean="0"/>
          </a:p>
        </p:txBody>
      </p:sp>
      <p:sp>
        <p:nvSpPr>
          <p:cNvPr id="10" name="Right Arrow 9"/>
          <p:cNvSpPr/>
          <p:nvPr/>
        </p:nvSpPr>
        <p:spPr>
          <a:xfrm>
            <a:off x="3264504" y="1712680"/>
            <a:ext cx="379793" cy="29943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1" name="Right Arrow 10"/>
          <p:cNvSpPr/>
          <p:nvPr/>
        </p:nvSpPr>
        <p:spPr>
          <a:xfrm>
            <a:off x="3251978" y="3556284"/>
            <a:ext cx="359613" cy="19871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2" name="TextBox 11"/>
          <p:cNvSpPr txBox="1"/>
          <p:nvPr/>
        </p:nvSpPr>
        <p:spPr>
          <a:xfrm>
            <a:off x="1261117" y="3470975"/>
            <a:ext cx="1990861" cy="369332"/>
          </a:xfrm>
          <a:prstGeom prst="rect">
            <a:avLst/>
          </a:prstGeom>
          <a:noFill/>
        </p:spPr>
        <p:txBody>
          <a:bodyPr wrap="square" rtlCol="0">
            <a:spAutoFit/>
          </a:bodyPr>
          <a:lstStyle/>
          <a:p>
            <a:r>
              <a:rPr lang="en-US" dirty="0"/>
              <a:t>4. Then click </a:t>
            </a:r>
            <a:r>
              <a:rPr lang="en-US" dirty="0" smtClean="0"/>
              <a:t>save</a:t>
            </a:r>
            <a:endParaRPr lang="en-US" dirty="0"/>
          </a:p>
        </p:txBody>
      </p:sp>
    </p:spTree>
    <p:extLst>
      <p:ext uri="{BB962C8B-B14F-4D97-AF65-F5344CB8AC3E}">
        <p14:creationId xmlns:p14="http://schemas.microsoft.com/office/powerpoint/2010/main" val="2952620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6014" y="748440"/>
            <a:ext cx="8841298" cy="3009368"/>
            <a:chOff x="156014" y="748440"/>
            <a:chExt cx="8841298" cy="3009368"/>
          </a:xfrm>
        </p:grpSpPr>
        <p:pic>
          <p:nvPicPr>
            <p:cNvPr id="2" name="Picture 1"/>
            <p:cNvPicPr>
              <a:picLocks noChangeAspect="1"/>
            </p:cNvPicPr>
            <p:nvPr/>
          </p:nvPicPr>
          <p:blipFill rotWithShape="1">
            <a:blip r:embed="rId2"/>
            <a:srcRect l="-119" t="11752" r="1333" b="28443"/>
            <a:stretch/>
          </p:blipFill>
          <p:spPr>
            <a:xfrm>
              <a:off x="156014" y="748440"/>
              <a:ext cx="8841298" cy="3009368"/>
            </a:xfrm>
            <a:prstGeom prst="rect">
              <a:avLst/>
            </a:prstGeom>
          </p:spPr>
        </p:pic>
        <p:sp>
          <p:nvSpPr>
            <p:cNvPr id="9" name="TextBox 8"/>
            <p:cNvSpPr txBox="1"/>
            <p:nvPr/>
          </p:nvSpPr>
          <p:spPr>
            <a:xfrm>
              <a:off x="300625" y="2317314"/>
              <a:ext cx="989556" cy="461665"/>
            </a:xfrm>
            <a:prstGeom prst="rect">
              <a:avLst/>
            </a:prstGeom>
            <a:solidFill>
              <a:schemeClr val="bg1"/>
            </a:solidFill>
          </p:spPr>
          <p:txBody>
            <a:bodyPr wrap="square" rtlCol="0">
              <a:spAutoFit/>
            </a:bodyPr>
            <a:lstStyle/>
            <a:p>
              <a:r>
                <a:rPr lang="en-US" sz="800" dirty="0" smtClean="0"/>
                <a:t>Jeff Pierce</a:t>
              </a:r>
            </a:p>
            <a:p>
              <a:r>
                <a:rPr lang="en-US" sz="800" dirty="0" smtClean="0"/>
                <a:t>123 </a:t>
              </a:r>
              <a:r>
                <a:rPr lang="en-US" sz="800" dirty="0"/>
                <a:t>F</a:t>
              </a:r>
              <a:r>
                <a:rPr lang="en-US" sz="800" dirty="0" smtClean="0"/>
                <a:t>ake St. </a:t>
              </a:r>
            </a:p>
            <a:p>
              <a:r>
                <a:rPr lang="en-US" sz="800" dirty="0" smtClean="0"/>
                <a:t>Itasca, IL 60143</a:t>
              </a:r>
              <a:endParaRPr lang="en-US" sz="800" dirty="0"/>
            </a:p>
          </p:txBody>
        </p:sp>
      </p:grpSp>
      <p:sp>
        <p:nvSpPr>
          <p:cNvPr id="4" name="Subtitle 2"/>
          <p:cNvSpPr txBox="1">
            <a:spLocks/>
          </p:cNvSpPr>
          <p:nvPr/>
        </p:nvSpPr>
        <p:spPr>
          <a:xfrm>
            <a:off x="450418" y="4493652"/>
            <a:ext cx="7829286" cy="695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t>Now that you attached a receipt click the box in the receipt field so that a check mark appears </a:t>
            </a:r>
          </a:p>
        </p:txBody>
      </p:sp>
      <p:pic>
        <p:nvPicPr>
          <p:cNvPr id="7" name="Picture 6"/>
          <p:cNvPicPr>
            <a:picLocks noChangeAspect="1"/>
          </p:cNvPicPr>
          <p:nvPr/>
        </p:nvPicPr>
        <p:blipFill rotWithShape="1">
          <a:blip r:embed="rId3"/>
          <a:srcRect l="78083" t="75115" r="20138" b="21722"/>
          <a:stretch/>
        </p:blipFill>
        <p:spPr>
          <a:xfrm>
            <a:off x="7202352" y="3526409"/>
            <a:ext cx="231399" cy="231399"/>
          </a:xfrm>
          <a:prstGeom prst="rect">
            <a:avLst/>
          </a:prstGeom>
        </p:spPr>
      </p:pic>
      <p:sp>
        <p:nvSpPr>
          <p:cNvPr id="8" name="Down Arrow 7"/>
          <p:cNvSpPr/>
          <p:nvPr/>
        </p:nvSpPr>
        <p:spPr>
          <a:xfrm rot="10800000">
            <a:off x="7179350" y="3757807"/>
            <a:ext cx="277402" cy="58816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3537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 t="65242" r="49917" b="8278"/>
          <a:stretch/>
        </p:blipFill>
        <p:spPr>
          <a:xfrm>
            <a:off x="-120196" y="1248031"/>
            <a:ext cx="9194501" cy="2335429"/>
          </a:xfrm>
          <a:prstGeom prst="rect">
            <a:avLst/>
          </a:prstGeom>
        </p:spPr>
      </p:pic>
      <p:sp>
        <p:nvSpPr>
          <p:cNvPr id="9" name="Subtitle 2"/>
          <p:cNvSpPr txBox="1">
            <a:spLocks/>
          </p:cNvSpPr>
          <p:nvPr/>
        </p:nvSpPr>
        <p:spPr>
          <a:xfrm>
            <a:off x="227996" y="3702261"/>
            <a:ext cx="7569117" cy="20065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t>When you have a receipt that needs to be broken down into different categories please attach the receipt to each line and break down the categories shown in the example above. In this example game parts, party supplies, and tools have the same receipt attached. These lines total $42.54 and the receipt attached should reflect that. </a:t>
            </a:r>
          </a:p>
          <a:p>
            <a:r>
              <a:rPr lang="en-US" sz="2100" dirty="0" smtClean="0"/>
              <a:t>There is no need to break down tax for each category when splitting lines. If the sales tax amount is $2 you can add it to any of the lines that have been split.</a:t>
            </a:r>
            <a:endParaRPr lang="en-US" sz="2100" dirty="0"/>
          </a:p>
        </p:txBody>
      </p:sp>
      <p:sp>
        <p:nvSpPr>
          <p:cNvPr id="10" name="TextBox 9"/>
          <p:cNvSpPr txBox="1"/>
          <p:nvPr/>
        </p:nvSpPr>
        <p:spPr>
          <a:xfrm>
            <a:off x="0" y="506621"/>
            <a:ext cx="9144000" cy="553998"/>
          </a:xfrm>
          <a:prstGeom prst="rect">
            <a:avLst/>
          </a:prstGeom>
          <a:noFill/>
        </p:spPr>
        <p:txBody>
          <a:bodyPr wrap="square" rtlCol="0">
            <a:spAutoFit/>
          </a:bodyPr>
          <a:lstStyle/>
          <a:p>
            <a:pPr algn="ctr"/>
            <a:r>
              <a:rPr lang="en-US" sz="3000" dirty="0" smtClean="0"/>
              <a:t>Receipts with different types of expenses</a:t>
            </a:r>
            <a:endParaRPr lang="en-US" sz="3000" dirty="0"/>
          </a:p>
        </p:txBody>
      </p:sp>
    </p:spTree>
    <p:extLst>
      <p:ext uri="{BB962C8B-B14F-4D97-AF65-F5344CB8AC3E}">
        <p14:creationId xmlns:p14="http://schemas.microsoft.com/office/powerpoint/2010/main" val="4289260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60602" b="5243"/>
          <a:stretch/>
        </p:blipFill>
        <p:spPr>
          <a:xfrm>
            <a:off x="101856" y="1327759"/>
            <a:ext cx="9008780" cy="1729970"/>
          </a:xfrm>
          <a:prstGeom prst="rect">
            <a:avLst/>
          </a:prstGeom>
        </p:spPr>
      </p:pic>
      <p:sp>
        <p:nvSpPr>
          <p:cNvPr id="3" name="Subtitle 2"/>
          <p:cNvSpPr txBox="1">
            <a:spLocks/>
          </p:cNvSpPr>
          <p:nvPr/>
        </p:nvSpPr>
        <p:spPr>
          <a:xfrm>
            <a:off x="856102" y="3407266"/>
            <a:ext cx="6687698" cy="695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Mileage is reimbursed at .45 cents per mile. FEG will reimburse for mileage that is incurred on a personal vehicle while conducting business for FEG. Mileage to and from work is not considered reimbursable.</a:t>
            </a:r>
          </a:p>
        </p:txBody>
      </p:sp>
    </p:spTree>
    <p:extLst>
      <p:ext uri="{BB962C8B-B14F-4D97-AF65-F5344CB8AC3E}">
        <p14:creationId xmlns:p14="http://schemas.microsoft.com/office/powerpoint/2010/main" val="485823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7223" y="1928264"/>
            <a:ext cx="8896713" cy="4177655"/>
            <a:chOff x="37223" y="1693481"/>
            <a:chExt cx="8896713" cy="4177655"/>
          </a:xfrm>
        </p:grpSpPr>
        <p:grpSp>
          <p:nvGrpSpPr>
            <p:cNvPr id="3" name="Group 2"/>
            <p:cNvGrpSpPr/>
            <p:nvPr/>
          </p:nvGrpSpPr>
          <p:grpSpPr>
            <a:xfrm>
              <a:off x="37223" y="1693481"/>
              <a:ext cx="8896713" cy="4102443"/>
              <a:chOff x="289403" y="2038865"/>
              <a:chExt cx="7878414" cy="3632886"/>
            </a:xfrm>
          </p:grpSpPr>
          <p:pic>
            <p:nvPicPr>
              <p:cNvPr id="6" name="Picture 5"/>
              <p:cNvPicPr>
                <a:picLocks noChangeAspect="1"/>
              </p:cNvPicPr>
              <p:nvPr/>
            </p:nvPicPr>
            <p:blipFill rotWithShape="1">
              <a:blip r:embed="rId2"/>
              <a:srcRect l="1" t="16888" r="46659" b="8278"/>
              <a:stretch/>
            </p:blipFill>
            <p:spPr>
              <a:xfrm>
                <a:off x="289403" y="2038865"/>
                <a:ext cx="7878414" cy="3632886"/>
              </a:xfrm>
              <a:prstGeom prst="rect">
                <a:avLst/>
              </a:prstGeom>
            </p:spPr>
          </p:pic>
          <p:sp>
            <p:nvSpPr>
              <p:cNvPr id="7" name="TextBox 6"/>
              <p:cNvSpPr txBox="1"/>
              <p:nvPr/>
            </p:nvSpPr>
            <p:spPr>
              <a:xfrm>
                <a:off x="3115791" y="3269297"/>
                <a:ext cx="884053" cy="415498"/>
              </a:xfrm>
              <a:prstGeom prst="rect">
                <a:avLst/>
              </a:prstGeom>
              <a:solidFill>
                <a:schemeClr val="bg1"/>
              </a:solidFill>
            </p:spPr>
            <p:txBody>
              <a:bodyPr wrap="square" rtlCol="0">
                <a:spAutoFit/>
              </a:bodyPr>
              <a:lstStyle/>
              <a:p>
                <a:r>
                  <a:rPr lang="en-US" sz="700" dirty="0" smtClean="0"/>
                  <a:t>Deb Finkelstein</a:t>
                </a:r>
              </a:p>
              <a:p>
                <a:r>
                  <a:rPr lang="en-US" sz="700" dirty="0" smtClean="0"/>
                  <a:t>123 </a:t>
                </a:r>
                <a:r>
                  <a:rPr lang="en-US" sz="700" dirty="0"/>
                  <a:t>F</a:t>
                </a:r>
                <a:r>
                  <a:rPr lang="en-US" sz="700" dirty="0" smtClean="0"/>
                  <a:t>ake St. </a:t>
                </a:r>
              </a:p>
              <a:p>
                <a:r>
                  <a:rPr lang="en-US" sz="700" dirty="0" smtClean="0"/>
                  <a:t>Itasca, IL 60143</a:t>
                </a:r>
                <a:endParaRPr lang="en-US" sz="700" dirty="0"/>
              </a:p>
            </p:txBody>
          </p:sp>
        </p:grpSp>
        <p:sp>
          <p:nvSpPr>
            <p:cNvPr id="4" name="Right Arrow 3"/>
            <p:cNvSpPr/>
            <p:nvPr/>
          </p:nvSpPr>
          <p:spPr>
            <a:xfrm>
              <a:off x="3840405" y="2350403"/>
              <a:ext cx="2103195" cy="323422"/>
            </a:xfrm>
            <a:prstGeom prst="rightArrow">
              <a:avLst/>
            </a:prstGeom>
            <a:solidFill>
              <a:srgbClr val="FF0000"/>
            </a:solidFill>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 name="Right Arrow 4"/>
            <p:cNvSpPr/>
            <p:nvPr/>
          </p:nvSpPr>
          <p:spPr>
            <a:xfrm>
              <a:off x="634420" y="5547714"/>
              <a:ext cx="3205985" cy="323422"/>
            </a:xfrm>
            <a:prstGeom prst="rightArrow">
              <a:avLst/>
            </a:prstGeom>
            <a:solidFill>
              <a:srgbClr val="FF0000"/>
            </a:solidFill>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grpSp>
      <p:sp>
        <p:nvSpPr>
          <p:cNvPr id="8" name="Subtitle 2"/>
          <p:cNvSpPr txBox="1">
            <a:spLocks/>
          </p:cNvSpPr>
          <p:nvPr/>
        </p:nvSpPr>
        <p:spPr>
          <a:xfrm>
            <a:off x="0" y="404270"/>
            <a:ext cx="8538518" cy="18690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t>If you are in the middle of your report and need to leave your computer but do not want to lose your hard work you can save it.  Make sure you uncheck the “complete” box and hit “save”.  You can navigate back to the report through the employee center and clicking “View </a:t>
            </a:r>
            <a:r>
              <a:rPr lang="en-US" sz="2100" dirty="0"/>
              <a:t>&amp; Edit </a:t>
            </a:r>
            <a:r>
              <a:rPr lang="en-US" sz="2100" dirty="0" smtClean="0"/>
              <a:t>Reports.”</a:t>
            </a:r>
          </a:p>
          <a:p>
            <a:r>
              <a:rPr lang="en-US" sz="2100" dirty="0" smtClean="0"/>
              <a:t>Please see the approval/rejection process for the navigation walkthrough.</a:t>
            </a:r>
            <a:endParaRPr lang="en-US" sz="2100" dirty="0"/>
          </a:p>
          <a:p>
            <a:endParaRPr lang="en-US" sz="2100" dirty="0" smtClean="0"/>
          </a:p>
        </p:txBody>
      </p:sp>
      <p:pic>
        <p:nvPicPr>
          <p:cNvPr id="9" name="Picture 8"/>
          <p:cNvPicPr>
            <a:picLocks noChangeAspect="1"/>
          </p:cNvPicPr>
          <p:nvPr/>
        </p:nvPicPr>
        <p:blipFill rotWithShape="1">
          <a:blip r:embed="rId3"/>
          <a:srcRect l="19482" t="30595" r="77657" b="67298"/>
          <a:stretch/>
        </p:blipFill>
        <p:spPr>
          <a:xfrm>
            <a:off x="3069064" y="2651101"/>
            <a:ext cx="766275" cy="185619"/>
          </a:xfrm>
          <a:prstGeom prst="rect">
            <a:avLst/>
          </a:prstGeom>
        </p:spPr>
      </p:pic>
    </p:spTree>
    <p:extLst>
      <p:ext uri="{BB962C8B-B14F-4D97-AF65-F5344CB8AC3E}">
        <p14:creationId xmlns:p14="http://schemas.microsoft.com/office/powerpoint/2010/main" val="2931004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41156" y="864970"/>
            <a:ext cx="4559647" cy="2014153"/>
            <a:chOff x="1841156" y="864970"/>
            <a:chExt cx="4559647" cy="2014153"/>
          </a:xfrm>
        </p:grpSpPr>
        <p:pic>
          <p:nvPicPr>
            <p:cNvPr id="3" name="Picture 2"/>
            <p:cNvPicPr>
              <a:picLocks noChangeAspect="1"/>
            </p:cNvPicPr>
            <p:nvPr/>
          </p:nvPicPr>
          <p:blipFill rotWithShape="1">
            <a:blip r:embed="rId2"/>
            <a:srcRect l="57644" t="20452" r="14053" b="58676"/>
            <a:stretch/>
          </p:blipFill>
          <p:spPr>
            <a:xfrm>
              <a:off x="1841156" y="864970"/>
              <a:ext cx="4559646" cy="1890583"/>
            </a:xfrm>
            <a:prstGeom prst="rect">
              <a:avLst/>
            </a:prstGeom>
          </p:spPr>
        </p:pic>
        <p:sp>
          <p:nvSpPr>
            <p:cNvPr id="5" name="Oval 4"/>
            <p:cNvSpPr/>
            <p:nvPr/>
          </p:nvSpPr>
          <p:spPr>
            <a:xfrm>
              <a:off x="5609969" y="2384853"/>
              <a:ext cx="790834" cy="49427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ubtitle 2"/>
          <p:cNvSpPr txBox="1">
            <a:spLocks/>
          </p:cNvSpPr>
          <p:nvPr/>
        </p:nvSpPr>
        <p:spPr>
          <a:xfrm>
            <a:off x="135925" y="3370196"/>
            <a:ext cx="8538518" cy="18690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b="1" u="sng" dirty="0" smtClean="0"/>
              <a:t>Before</a:t>
            </a:r>
            <a:r>
              <a:rPr lang="en-US" sz="2100" b="1" dirty="0" smtClean="0"/>
              <a:t> </a:t>
            </a:r>
            <a:r>
              <a:rPr lang="en-US" sz="2100" dirty="0" smtClean="0"/>
              <a:t>you submit your expense report total your physical receipts and make sure they match the expense report total. </a:t>
            </a:r>
          </a:p>
          <a:p>
            <a:r>
              <a:rPr lang="en-US" sz="2100" dirty="0" smtClean="0"/>
              <a:t>If you have mileage that should be the only reason why it doesn’t match exactly.</a:t>
            </a:r>
          </a:p>
        </p:txBody>
      </p:sp>
    </p:spTree>
    <p:extLst>
      <p:ext uri="{BB962C8B-B14F-4D97-AF65-F5344CB8AC3E}">
        <p14:creationId xmlns:p14="http://schemas.microsoft.com/office/powerpoint/2010/main" val="1003111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8173" y="886226"/>
            <a:ext cx="8326091" cy="3882980"/>
            <a:chOff x="338173" y="886226"/>
            <a:chExt cx="8326091" cy="3882980"/>
          </a:xfrm>
        </p:grpSpPr>
        <p:pic>
          <p:nvPicPr>
            <p:cNvPr id="2" name="Picture 1"/>
            <p:cNvPicPr>
              <a:picLocks noChangeAspect="1"/>
            </p:cNvPicPr>
            <p:nvPr/>
          </p:nvPicPr>
          <p:blipFill rotWithShape="1">
            <a:blip r:embed="rId2"/>
            <a:srcRect l="-119" t="11752" r="1333" b="6306"/>
            <a:stretch/>
          </p:blipFill>
          <p:spPr>
            <a:xfrm>
              <a:off x="338173" y="886226"/>
              <a:ext cx="8326091" cy="3882980"/>
            </a:xfrm>
            <a:prstGeom prst="rect">
              <a:avLst/>
            </a:prstGeom>
          </p:spPr>
        </p:pic>
        <p:sp>
          <p:nvSpPr>
            <p:cNvPr id="6" name="TextBox 5"/>
            <p:cNvSpPr txBox="1"/>
            <p:nvPr/>
          </p:nvSpPr>
          <p:spPr>
            <a:xfrm>
              <a:off x="450418" y="2328480"/>
              <a:ext cx="884053" cy="484748"/>
            </a:xfrm>
            <a:prstGeom prst="rect">
              <a:avLst/>
            </a:prstGeom>
            <a:solidFill>
              <a:schemeClr val="bg1"/>
            </a:solidFill>
          </p:spPr>
          <p:txBody>
            <a:bodyPr wrap="square" rtlCol="0">
              <a:spAutoFit/>
            </a:bodyPr>
            <a:lstStyle/>
            <a:p>
              <a:r>
                <a:rPr lang="en-US" sz="850" dirty="0" smtClean="0"/>
                <a:t>Jeff Pierce</a:t>
              </a:r>
            </a:p>
            <a:p>
              <a:r>
                <a:rPr lang="en-US" sz="850" dirty="0" smtClean="0"/>
                <a:t>123 </a:t>
              </a:r>
              <a:r>
                <a:rPr lang="en-US" sz="850" dirty="0"/>
                <a:t>F</a:t>
              </a:r>
              <a:r>
                <a:rPr lang="en-US" sz="850" dirty="0" smtClean="0"/>
                <a:t>ake St. </a:t>
              </a:r>
            </a:p>
            <a:p>
              <a:r>
                <a:rPr lang="en-US" sz="850" dirty="0" smtClean="0"/>
                <a:t>Itasca, IL 60143</a:t>
              </a:r>
              <a:endParaRPr lang="en-US" sz="850" dirty="0"/>
            </a:p>
          </p:txBody>
        </p:sp>
      </p:grpSp>
      <p:sp>
        <p:nvSpPr>
          <p:cNvPr id="4" name="Subtitle 2"/>
          <p:cNvSpPr txBox="1">
            <a:spLocks/>
          </p:cNvSpPr>
          <p:nvPr/>
        </p:nvSpPr>
        <p:spPr>
          <a:xfrm>
            <a:off x="450418" y="4740229"/>
            <a:ext cx="7103042" cy="695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t>When </a:t>
            </a:r>
            <a:r>
              <a:rPr lang="en-US" sz="2100" dirty="0"/>
              <a:t>you are finished hit submit. Once submitted you will not be able to edit the report unless your manager rejects </a:t>
            </a:r>
            <a:r>
              <a:rPr lang="en-US" sz="2100" dirty="0" smtClean="0"/>
              <a:t>it.</a:t>
            </a:r>
            <a:endParaRPr lang="en-US" sz="2100" dirty="0"/>
          </a:p>
        </p:txBody>
      </p:sp>
      <p:sp>
        <p:nvSpPr>
          <p:cNvPr id="5" name="Right Arrow 4"/>
          <p:cNvSpPr/>
          <p:nvPr/>
        </p:nvSpPr>
        <p:spPr>
          <a:xfrm>
            <a:off x="106251" y="4469772"/>
            <a:ext cx="328411" cy="20284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Tree>
    <p:extLst>
      <p:ext uri="{BB962C8B-B14F-4D97-AF65-F5344CB8AC3E}">
        <p14:creationId xmlns:p14="http://schemas.microsoft.com/office/powerpoint/2010/main" val="539373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753" b="5359"/>
          <a:stretch/>
        </p:blipFill>
        <p:spPr>
          <a:xfrm>
            <a:off x="417255" y="1020916"/>
            <a:ext cx="7773708" cy="3622724"/>
          </a:xfrm>
          <a:prstGeom prst="rect">
            <a:avLst/>
          </a:prstGeom>
        </p:spPr>
      </p:pic>
      <p:sp>
        <p:nvSpPr>
          <p:cNvPr id="3" name="Subtitle 2"/>
          <p:cNvSpPr txBox="1">
            <a:spLocks/>
          </p:cNvSpPr>
          <p:nvPr/>
        </p:nvSpPr>
        <p:spPr>
          <a:xfrm>
            <a:off x="529358" y="4585683"/>
            <a:ext cx="6687698" cy="695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If submitted correctly it will say confirmation and a green bar will appear at the top of your </a:t>
            </a:r>
            <a:r>
              <a:rPr lang="en-US" sz="2100" dirty="0" smtClean="0"/>
              <a:t>screen.</a:t>
            </a:r>
            <a:endParaRPr lang="en-US" sz="2100" dirty="0"/>
          </a:p>
          <a:p>
            <a:r>
              <a:rPr lang="en-US" sz="2100" dirty="0"/>
              <a:t>Print the expense report you entered and staple the receipts to it.  </a:t>
            </a:r>
          </a:p>
          <a:p>
            <a:r>
              <a:rPr lang="en-US" sz="2100" dirty="0"/>
              <a:t>Every location should keep the originals for 12 months then </a:t>
            </a:r>
            <a:r>
              <a:rPr lang="en-US" sz="2100" dirty="0" smtClean="0"/>
              <a:t>dispose.</a:t>
            </a:r>
            <a:endParaRPr lang="en-US" sz="2100" dirty="0"/>
          </a:p>
        </p:txBody>
      </p:sp>
      <p:sp>
        <p:nvSpPr>
          <p:cNvPr id="5" name="TextBox 4"/>
          <p:cNvSpPr txBox="1"/>
          <p:nvPr/>
        </p:nvSpPr>
        <p:spPr>
          <a:xfrm>
            <a:off x="521595" y="4070294"/>
            <a:ext cx="870235" cy="420786"/>
          </a:xfrm>
          <a:prstGeom prst="rect">
            <a:avLst/>
          </a:prstGeom>
          <a:solidFill>
            <a:schemeClr val="bg1"/>
          </a:solidFill>
        </p:spPr>
        <p:txBody>
          <a:bodyPr wrap="square" rtlCol="0">
            <a:spAutoFit/>
          </a:bodyPr>
          <a:lstStyle/>
          <a:p>
            <a:endParaRPr lang="en-US" dirty="0"/>
          </a:p>
        </p:txBody>
      </p:sp>
      <p:sp>
        <p:nvSpPr>
          <p:cNvPr id="6" name="U-Turn Arrow 5"/>
          <p:cNvSpPr/>
          <p:nvPr/>
        </p:nvSpPr>
        <p:spPr>
          <a:xfrm rot="16200000">
            <a:off x="-1150892" y="3808998"/>
            <a:ext cx="3136293" cy="347149"/>
          </a:xfrm>
          <a:prstGeom prst="utur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627246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9144000" cy="2387600"/>
          </a:xfrm>
        </p:spPr>
        <p:txBody>
          <a:bodyPr>
            <a:normAutofit/>
          </a:bodyPr>
          <a:lstStyle/>
          <a:p>
            <a:r>
              <a:rPr lang="en-US" sz="6600" dirty="0">
                <a:solidFill>
                  <a:srgbClr val="00FF00"/>
                </a:solidFill>
              </a:rPr>
              <a:t>Approval</a:t>
            </a:r>
            <a:r>
              <a:rPr lang="en-US" sz="6600" dirty="0"/>
              <a:t>/</a:t>
            </a:r>
            <a:r>
              <a:rPr lang="en-US" sz="6600" dirty="0">
                <a:solidFill>
                  <a:srgbClr val="FF0000"/>
                </a:solidFill>
              </a:rPr>
              <a:t>Rejecting </a:t>
            </a:r>
            <a:r>
              <a:rPr lang="en-US" sz="6600" dirty="0"/>
              <a:t>Reports Process</a:t>
            </a:r>
          </a:p>
        </p:txBody>
      </p:sp>
      <p:sp>
        <p:nvSpPr>
          <p:cNvPr id="6" name="Multiply 5"/>
          <p:cNvSpPr/>
          <p:nvPr/>
        </p:nvSpPr>
        <p:spPr>
          <a:xfrm>
            <a:off x="4377690" y="3509963"/>
            <a:ext cx="3440430" cy="250317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green check m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485" y="3516300"/>
            <a:ext cx="2656205" cy="249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963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2885" y="416642"/>
            <a:ext cx="3369353" cy="1015663"/>
          </a:xfrm>
          <a:prstGeom prst="rect">
            <a:avLst/>
          </a:prstGeom>
        </p:spPr>
        <p:txBody>
          <a:bodyPr wrap="square">
            <a:spAutoFit/>
          </a:bodyPr>
          <a:lstStyle/>
          <a:p>
            <a:pPr algn="ctr"/>
            <a:r>
              <a:rPr lang="en-US" sz="6000" dirty="0" smtClean="0">
                <a:solidFill>
                  <a:srgbClr val="00FF00"/>
                </a:solidFill>
              </a:rPr>
              <a:t>Approvals</a:t>
            </a:r>
            <a:endParaRPr lang="en-US" sz="6000" dirty="0">
              <a:solidFill>
                <a:srgbClr val="00FF00"/>
              </a:solidFill>
            </a:endParaRPr>
          </a:p>
        </p:txBody>
      </p:sp>
      <p:pic>
        <p:nvPicPr>
          <p:cNvPr id="6" name="Picture 5"/>
          <p:cNvPicPr>
            <a:picLocks noChangeAspect="1"/>
          </p:cNvPicPr>
          <p:nvPr/>
        </p:nvPicPr>
        <p:blipFill rotWithShape="1">
          <a:blip r:embed="rId2"/>
          <a:srcRect l="64973" t="71480" r="10803" b="12964"/>
          <a:stretch/>
        </p:blipFill>
        <p:spPr>
          <a:xfrm>
            <a:off x="321822" y="1601821"/>
            <a:ext cx="8277429" cy="1746995"/>
          </a:xfrm>
          <a:prstGeom prst="rect">
            <a:avLst/>
          </a:prstGeom>
        </p:spPr>
      </p:pic>
      <p:sp>
        <p:nvSpPr>
          <p:cNvPr id="10" name="Subtitle 2"/>
          <p:cNvSpPr txBox="1">
            <a:spLocks/>
          </p:cNvSpPr>
          <p:nvPr/>
        </p:nvSpPr>
        <p:spPr>
          <a:xfrm>
            <a:off x="561286" y="3518332"/>
            <a:ext cx="7798500" cy="15789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t>Supervisors will receive an email letting them know they have an expense report to view. </a:t>
            </a:r>
          </a:p>
          <a:p>
            <a:r>
              <a:rPr lang="en-US" sz="2100" dirty="0" smtClean="0"/>
              <a:t>Either click the link or navigate to the employee center using the FEG website to view it.</a:t>
            </a:r>
            <a:endParaRPr lang="en-US" sz="2100" dirty="0"/>
          </a:p>
        </p:txBody>
      </p:sp>
    </p:spTree>
    <p:extLst>
      <p:ext uri="{BB962C8B-B14F-4D97-AF65-F5344CB8AC3E}">
        <p14:creationId xmlns:p14="http://schemas.microsoft.com/office/powerpoint/2010/main" val="1171712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5978" t="57098" r="9270" b="6608"/>
          <a:stretch/>
        </p:blipFill>
        <p:spPr>
          <a:xfrm>
            <a:off x="141403" y="180305"/>
            <a:ext cx="8337747" cy="4018208"/>
          </a:xfrm>
          <a:prstGeom prst="rect">
            <a:avLst/>
          </a:prstGeom>
        </p:spPr>
      </p:pic>
      <p:sp>
        <p:nvSpPr>
          <p:cNvPr id="5" name="Subtitle 2"/>
          <p:cNvSpPr txBox="1">
            <a:spLocks/>
          </p:cNvSpPr>
          <p:nvPr/>
        </p:nvSpPr>
        <p:spPr>
          <a:xfrm>
            <a:off x="141404" y="4173436"/>
            <a:ext cx="8680624" cy="24076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t>This is the email you will receive if you have access to submit expense reports manually</a:t>
            </a:r>
            <a:endParaRPr lang="en-US" sz="2100" dirty="0"/>
          </a:p>
          <a:p>
            <a:r>
              <a:rPr lang="en-US" sz="2100" dirty="0" smtClean="0"/>
              <a:t>Not </a:t>
            </a:r>
            <a:r>
              <a:rPr lang="en-US" sz="2100" dirty="0"/>
              <a:t>everyone will have access to the </a:t>
            </a:r>
            <a:r>
              <a:rPr lang="en-US" sz="2100" dirty="0" smtClean="0"/>
              <a:t>portal. Only people who frequently submit expense reports.  If </a:t>
            </a:r>
            <a:r>
              <a:rPr lang="en-US" sz="2100" dirty="0"/>
              <a:t>you </a:t>
            </a:r>
            <a:r>
              <a:rPr lang="en-US" sz="2100" dirty="0" smtClean="0"/>
              <a:t>need access contact </a:t>
            </a:r>
            <a:r>
              <a:rPr lang="en-US" sz="2100" dirty="0" smtClean="0">
                <a:hlinkClick r:id="rId3"/>
              </a:rPr>
              <a:t>ap@fegllc.com</a:t>
            </a:r>
            <a:endParaRPr lang="en-US" sz="2100" dirty="0" smtClean="0"/>
          </a:p>
          <a:p>
            <a:r>
              <a:rPr lang="en-US" sz="2100" dirty="0" smtClean="0"/>
              <a:t>Your password will be given in a separate email </a:t>
            </a:r>
          </a:p>
          <a:p>
            <a:r>
              <a:rPr lang="en-US" sz="2100" dirty="0" smtClean="0"/>
              <a:t>Click “Click here to login” to get started on creating a login</a:t>
            </a:r>
            <a:endParaRPr lang="en-US" sz="2100" dirty="0"/>
          </a:p>
        </p:txBody>
      </p:sp>
      <p:sp>
        <p:nvSpPr>
          <p:cNvPr id="4" name="Oval 3"/>
          <p:cNvSpPr/>
          <p:nvPr/>
        </p:nvSpPr>
        <p:spPr>
          <a:xfrm>
            <a:off x="141402" y="2949262"/>
            <a:ext cx="1339667" cy="46363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87053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6555" t="40977" r="3068" b="5501"/>
          <a:stretch/>
        </p:blipFill>
        <p:spPr>
          <a:xfrm>
            <a:off x="3564231" y="1398165"/>
            <a:ext cx="5409128" cy="2312763"/>
          </a:xfrm>
          <a:prstGeom prst="rect">
            <a:avLst/>
          </a:prstGeom>
        </p:spPr>
      </p:pic>
      <p:sp>
        <p:nvSpPr>
          <p:cNvPr id="4" name="Subtitle 2"/>
          <p:cNvSpPr txBox="1">
            <a:spLocks/>
          </p:cNvSpPr>
          <p:nvPr/>
        </p:nvSpPr>
        <p:spPr>
          <a:xfrm>
            <a:off x="101421" y="1868746"/>
            <a:ext cx="3723605" cy="695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Click “Approve Expense Report”</a:t>
            </a:r>
          </a:p>
        </p:txBody>
      </p:sp>
      <p:pic>
        <p:nvPicPr>
          <p:cNvPr id="7" name="Picture 6"/>
          <p:cNvPicPr>
            <a:picLocks noChangeAspect="1"/>
          </p:cNvPicPr>
          <p:nvPr/>
        </p:nvPicPr>
        <p:blipFill rotWithShape="1">
          <a:blip r:embed="rId3"/>
          <a:srcRect l="1069" t="12279" r="-1" b="31910"/>
          <a:stretch/>
        </p:blipFill>
        <p:spPr>
          <a:xfrm>
            <a:off x="2163651" y="2773990"/>
            <a:ext cx="6980349" cy="2501722"/>
          </a:xfrm>
          <a:prstGeom prst="rect">
            <a:avLst/>
          </a:prstGeom>
        </p:spPr>
      </p:pic>
      <p:sp>
        <p:nvSpPr>
          <p:cNvPr id="8" name="Right Arrow 7"/>
          <p:cNvSpPr/>
          <p:nvPr/>
        </p:nvSpPr>
        <p:spPr>
          <a:xfrm>
            <a:off x="5209505" y="2223418"/>
            <a:ext cx="444321" cy="16692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9" name="TextBox 8"/>
          <p:cNvSpPr txBox="1"/>
          <p:nvPr/>
        </p:nvSpPr>
        <p:spPr>
          <a:xfrm>
            <a:off x="101421" y="3933089"/>
            <a:ext cx="2163651" cy="923330"/>
          </a:xfrm>
          <a:prstGeom prst="rect">
            <a:avLst/>
          </a:prstGeom>
          <a:noFill/>
        </p:spPr>
        <p:txBody>
          <a:bodyPr wrap="square" rtlCol="0">
            <a:spAutoFit/>
          </a:bodyPr>
          <a:lstStyle/>
          <a:p>
            <a:r>
              <a:rPr lang="en-US" sz="1350" dirty="0"/>
              <a:t>View the expense report pending supervisor approval for the employee you wish to approve</a:t>
            </a:r>
          </a:p>
        </p:txBody>
      </p:sp>
      <p:sp>
        <p:nvSpPr>
          <p:cNvPr id="10" name="Right Arrow 9"/>
          <p:cNvSpPr/>
          <p:nvPr/>
        </p:nvSpPr>
        <p:spPr>
          <a:xfrm>
            <a:off x="1835240" y="5145915"/>
            <a:ext cx="502276" cy="1297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Tree>
    <p:extLst>
      <p:ext uri="{BB962C8B-B14F-4D97-AF65-F5344CB8AC3E}">
        <p14:creationId xmlns:p14="http://schemas.microsoft.com/office/powerpoint/2010/main" val="12904817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ejection images"/>
          <p:cNvPicPr>
            <a:picLocks noChangeAspect="1" noChangeArrowheads="1"/>
          </p:cNvPicPr>
          <p:nvPr/>
        </p:nvPicPr>
        <p:blipFill rotWithShape="1">
          <a:blip r:embed="rId2">
            <a:extLst>
              <a:ext uri="{28A0092B-C50C-407E-A947-70E740481C1C}">
                <a14:useLocalDpi xmlns:a14="http://schemas.microsoft.com/office/drawing/2010/main" val="0"/>
              </a:ext>
            </a:extLst>
          </a:blip>
          <a:srcRect l="7242" t="35712" r="34266"/>
          <a:stretch/>
        </p:blipFill>
        <p:spPr bwMode="auto">
          <a:xfrm>
            <a:off x="569891" y="321011"/>
            <a:ext cx="2029637" cy="148853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txBox="1">
            <a:spLocks/>
          </p:cNvSpPr>
          <p:nvPr/>
        </p:nvSpPr>
        <p:spPr>
          <a:xfrm>
            <a:off x="474265" y="5111871"/>
            <a:ext cx="7798500" cy="695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t>Now </a:t>
            </a:r>
            <a:r>
              <a:rPr lang="en-US" sz="2100" dirty="0"/>
              <a:t>you can review the report and approve or reject </a:t>
            </a:r>
            <a:r>
              <a:rPr lang="en-US" sz="2100" dirty="0" smtClean="0"/>
              <a:t>it.</a:t>
            </a:r>
            <a:endParaRPr lang="en-US" sz="2100" dirty="0"/>
          </a:p>
          <a:p>
            <a:r>
              <a:rPr lang="en-US" sz="2100" dirty="0"/>
              <a:t>This example has no receipt attached and is not a reimbursable expense so it will be </a:t>
            </a:r>
            <a:r>
              <a:rPr lang="en-US" sz="2100" dirty="0" smtClean="0"/>
              <a:t>rejected.</a:t>
            </a:r>
            <a:endParaRPr lang="en-US" sz="2100" dirty="0"/>
          </a:p>
        </p:txBody>
      </p:sp>
      <p:grpSp>
        <p:nvGrpSpPr>
          <p:cNvPr id="5" name="Group 4"/>
          <p:cNvGrpSpPr/>
          <p:nvPr/>
        </p:nvGrpSpPr>
        <p:grpSpPr>
          <a:xfrm>
            <a:off x="0" y="1557165"/>
            <a:ext cx="8272765" cy="3535251"/>
            <a:chOff x="0" y="924866"/>
            <a:chExt cx="8272765" cy="3535251"/>
          </a:xfrm>
        </p:grpSpPr>
        <p:grpSp>
          <p:nvGrpSpPr>
            <p:cNvPr id="8" name="Group 7"/>
            <p:cNvGrpSpPr/>
            <p:nvPr/>
          </p:nvGrpSpPr>
          <p:grpSpPr>
            <a:xfrm>
              <a:off x="440396" y="924866"/>
              <a:ext cx="7832369" cy="3535250"/>
              <a:chOff x="440396" y="924866"/>
              <a:chExt cx="7832369" cy="3535250"/>
            </a:xfrm>
          </p:grpSpPr>
          <p:pic>
            <p:nvPicPr>
              <p:cNvPr id="2" name="Picture 1"/>
              <p:cNvPicPr>
                <a:picLocks noChangeAspect="1"/>
              </p:cNvPicPr>
              <p:nvPr/>
            </p:nvPicPr>
            <p:blipFill rotWithShape="1">
              <a:blip r:embed="rId3"/>
              <a:srcRect t="12279" b="7438"/>
              <a:stretch/>
            </p:blipFill>
            <p:spPr>
              <a:xfrm>
                <a:off x="440396" y="924866"/>
                <a:ext cx="7832369" cy="3535250"/>
              </a:xfrm>
              <a:prstGeom prst="rect">
                <a:avLst/>
              </a:prstGeom>
            </p:spPr>
          </p:pic>
          <p:sp>
            <p:nvSpPr>
              <p:cNvPr id="7" name="TextBox 6"/>
              <p:cNvSpPr txBox="1"/>
              <p:nvPr/>
            </p:nvSpPr>
            <p:spPr>
              <a:xfrm>
                <a:off x="569891" y="3127660"/>
                <a:ext cx="956850" cy="415498"/>
              </a:xfrm>
              <a:prstGeom prst="rect">
                <a:avLst/>
              </a:prstGeom>
              <a:solidFill>
                <a:schemeClr val="bg1"/>
              </a:solidFill>
            </p:spPr>
            <p:txBody>
              <a:bodyPr wrap="square" rtlCol="0">
                <a:spAutoFit/>
              </a:bodyPr>
              <a:lstStyle/>
              <a:p>
                <a:r>
                  <a:rPr lang="en-US" sz="700" dirty="0" smtClean="0"/>
                  <a:t>Shaun </a:t>
                </a:r>
                <a:r>
                  <a:rPr lang="en-US" sz="700" dirty="0" err="1" smtClean="0"/>
                  <a:t>Remele</a:t>
                </a:r>
                <a:endParaRPr lang="en-US" sz="700" dirty="0" smtClean="0"/>
              </a:p>
              <a:p>
                <a:r>
                  <a:rPr lang="en-US" sz="700" dirty="0" smtClean="0"/>
                  <a:t>123 </a:t>
                </a:r>
                <a:r>
                  <a:rPr lang="en-US" sz="700" dirty="0"/>
                  <a:t>F</a:t>
                </a:r>
                <a:r>
                  <a:rPr lang="en-US" sz="700" dirty="0" smtClean="0"/>
                  <a:t>ake St. </a:t>
                </a:r>
              </a:p>
              <a:p>
                <a:r>
                  <a:rPr lang="en-US" sz="700" dirty="0" smtClean="0"/>
                  <a:t>Itasca, IL 60143</a:t>
                </a:r>
                <a:endParaRPr lang="en-US" sz="700" dirty="0"/>
              </a:p>
            </p:txBody>
          </p:sp>
        </p:grpSp>
        <p:sp>
          <p:nvSpPr>
            <p:cNvPr id="4" name="Right Arrow 3"/>
            <p:cNvSpPr/>
            <p:nvPr/>
          </p:nvSpPr>
          <p:spPr>
            <a:xfrm>
              <a:off x="0" y="4136694"/>
              <a:ext cx="569891" cy="323422"/>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6" name="Right Arrow 5"/>
            <p:cNvSpPr/>
            <p:nvPr/>
          </p:nvSpPr>
          <p:spPr>
            <a:xfrm>
              <a:off x="1526741" y="4136695"/>
              <a:ext cx="446252" cy="323422"/>
            </a:xfrm>
            <a:prstGeom prst="rightArrow">
              <a:avLst/>
            </a:prstGeom>
            <a:solidFill>
              <a:srgbClr val="FF0000"/>
            </a:solidFill>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grpSp>
      <p:sp>
        <p:nvSpPr>
          <p:cNvPr id="9" name="Rectangle 8"/>
          <p:cNvSpPr/>
          <p:nvPr/>
        </p:nvSpPr>
        <p:spPr>
          <a:xfrm>
            <a:off x="2622885" y="416642"/>
            <a:ext cx="3369353" cy="1015663"/>
          </a:xfrm>
          <a:prstGeom prst="rect">
            <a:avLst/>
          </a:prstGeom>
        </p:spPr>
        <p:txBody>
          <a:bodyPr wrap="square">
            <a:spAutoFit/>
          </a:bodyPr>
          <a:lstStyle/>
          <a:p>
            <a:pPr algn="ctr"/>
            <a:r>
              <a:rPr lang="en-US" sz="6000" dirty="0" smtClean="0">
                <a:solidFill>
                  <a:srgbClr val="FF0000"/>
                </a:solidFill>
              </a:rPr>
              <a:t>Rejection</a:t>
            </a:r>
            <a:endParaRPr lang="en-US" sz="6000" dirty="0">
              <a:solidFill>
                <a:srgbClr val="FF0000"/>
              </a:solidFill>
            </a:endParaRPr>
          </a:p>
        </p:txBody>
      </p:sp>
    </p:spTree>
    <p:extLst>
      <p:ext uri="{BB962C8B-B14F-4D97-AF65-F5344CB8AC3E}">
        <p14:creationId xmlns:p14="http://schemas.microsoft.com/office/powerpoint/2010/main" val="33871501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14" t="13702" r="71769" b="10337"/>
          <a:stretch/>
        </p:blipFill>
        <p:spPr>
          <a:xfrm>
            <a:off x="3965881" y="1068266"/>
            <a:ext cx="2902670" cy="4167554"/>
          </a:xfrm>
          <a:prstGeom prst="rect">
            <a:avLst/>
          </a:prstGeom>
        </p:spPr>
      </p:pic>
      <p:sp>
        <p:nvSpPr>
          <p:cNvPr id="3" name="Subtitle 2"/>
          <p:cNvSpPr txBox="1">
            <a:spLocks/>
          </p:cNvSpPr>
          <p:nvPr/>
        </p:nvSpPr>
        <p:spPr>
          <a:xfrm>
            <a:off x="353064" y="2651918"/>
            <a:ext cx="3538961" cy="695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Provide a reason why it was rejected and hit save</a:t>
            </a:r>
          </a:p>
          <a:p>
            <a:r>
              <a:rPr lang="en-US" sz="2100" dirty="0"/>
              <a:t>The employee will get an email notification and they can revise the same report or delete it all together</a:t>
            </a:r>
          </a:p>
        </p:txBody>
      </p:sp>
      <p:sp>
        <p:nvSpPr>
          <p:cNvPr id="4" name="Right Arrow 3"/>
          <p:cNvSpPr/>
          <p:nvPr/>
        </p:nvSpPr>
        <p:spPr>
          <a:xfrm>
            <a:off x="3485820" y="1901776"/>
            <a:ext cx="812409" cy="2004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Tree>
    <p:extLst>
      <p:ext uri="{BB962C8B-B14F-4D97-AF65-F5344CB8AC3E}">
        <p14:creationId xmlns:p14="http://schemas.microsoft.com/office/powerpoint/2010/main" val="1598691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3977" t="46760" r="8316" b="34029"/>
          <a:stretch/>
        </p:blipFill>
        <p:spPr>
          <a:xfrm>
            <a:off x="114434" y="822712"/>
            <a:ext cx="8672051" cy="1976284"/>
          </a:xfrm>
          <a:prstGeom prst="rect">
            <a:avLst/>
          </a:prstGeom>
        </p:spPr>
      </p:pic>
      <p:sp>
        <p:nvSpPr>
          <p:cNvPr id="3" name="Subtitle 2"/>
          <p:cNvSpPr txBox="1">
            <a:spLocks/>
          </p:cNvSpPr>
          <p:nvPr/>
        </p:nvSpPr>
        <p:spPr>
          <a:xfrm>
            <a:off x="374479" y="2960390"/>
            <a:ext cx="8185626" cy="21844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t>This is an example of what the rejection email looks like to the person who submitted the expense report.  You can click the link to go to the report or navigate to the FEG website portal. When in the employee center click “View &amp; Edit Reports.”</a:t>
            </a:r>
            <a:endParaRPr lang="en-US" sz="2100" dirty="0"/>
          </a:p>
        </p:txBody>
      </p:sp>
      <p:pic>
        <p:nvPicPr>
          <p:cNvPr id="4" name="Picture 3"/>
          <p:cNvPicPr>
            <a:picLocks noChangeAspect="1"/>
          </p:cNvPicPr>
          <p:nvPr/>
        </p:nvPicPr>
        <p:blipFill rotWithShape="1">
          <a:blip r:embed="rId3"/>
          <a:srcRect t="12456" r="2620" b="32731"/>
          <a:stretch/>
        </p:blipFill>
        <p:spPr>
          <a:xfrm>
            <a:off x="418547" y="4286347"/>
            <a:ext cx="7773085" cy="2459909"/>
          </a:xfrm>
          <a:prstGeom prst="rect">
            <a:avLst/>
          </a:prstGeom>
        </p:spPr>
      </p:pic>
      <p:sp>
        <p:nvSpPr>
          <p:cNvPr id="5" name="Right Arrow 4"/>
          <p:cNvSpPr/>
          <p:nvPr/>
        </p:nvSpPr>
        <p:spPr>
          <a:xfrm>
            <a:off x="5812302" y="6470834"/>
            <a:ext cx="1822387" cy="435166"/>
          </a:xfrm>
          <a:prstGeom prst="rightArrow">
            <a:avLst/>
          </a:prstGeom>
          <a:solidFill>
            <a:srgbClr val="FF0000"/>
          </a:solidFill>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6" name="Right Arrow 5"/>
          <p:cNvSpPr/>
          <p:nvPr/>
        </p:nvSpPr>
        <p:spPr>
          <a:xfrm>
            <a:off x="8036118" y="1940939"/>
            <a:ext cx="645174" cy="323422"/>
          </a:xfrm>
          <a:prstGeom prst="rightArrow">
            <a:avLst/>
          </a:prstGeom>
          <a:solidFill>
            <a:srgbClr val="FF0000"/>
          </a:solidFill>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Tree>
    <p:extLst>
      <p:ext uri="{BB962C8B-B14F-4D97-AF65-F5344CB8AC3E}">
        <p14:creationId xmlns:p14="http://schemas.microsoft.com/office/powerpoint/2010/main" val="2611607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7224" y="2015815"/>
            <a:ext cx="8896713" cy="4177655"/>
            <a:chOff x="37223" y="1693481"/>
            <a:chExt cx="8896713" cy="4177655"/>
          </a:xfrm>
        </p:grpSpPr>
        <p:grpSp>
          <p:nvGrpSpPr>
            <p:cNvPr id="6" name="Group 5"/>
            <p:cNvGrpSpPr/>
            <p:nvPr/>
          </p:nvGrpSpPr>
          <p:grpSpPr>
            <a:xfrm>
              <a:off x="37223" y="1693481"/>
              <a:ext cx="8896713" cy="4102443"/>
              <a:chOff x="289403" y="2038865"/>
              <a:chExt cx="7878414" cy="3632886"/>
            </a:xfrm>
          </p:grpSpPr>
          <p:pic>
            <p:nvPicPr>
              <p:cNvPr id="4" name="Picture 3"/>
              <p:cNvPicPr>
                <a:picLocks noChangeAspect="1"/>
              </p:cNvPicPr>
              <p:nvPr/>
            </p:nvPicPr>
            <p:blipFill rotWithShape="1">
              <a:blip r:embed="rId2"/>
              <a:srcRect l="1" t="16888" r="46659" b="8278"/>
              <a:stretch/>
            </p:blipFill>
            <p:spPr>
              <a:xfrm>
                <a:off x="289403" y="2038865"/>
                <a:ext cx="7878414" cy="3632886"/>
              </a:xfrm>
              <a:prstGeom prst="rect">
                <a:avLst/>
              </a:prstGeom>
            </p:spPr>
          </p:pic>
          <p:sp>
            <p:nvSpPr>
              <p:cNvPr id="5" name="TextBox 4"/>
              <p:cNvSpPr txBox="1"/>
              <p:nvPr/>
            </p:nvSpPr>
            <p:spPr>
              <a:xfrm>
                <a:off x="3115791" y="3269297"/>
                <a:ext cx="884053" cy="415498"/>
              </a:xfrm>
              <a:prstGeom prst="rect">
                <a:avLst/>
              </a:prstGeom>
              <a:solidFill>
                <a:schemeClr val="bg1"/>
              </a:solidFill>
            </p:spPr>
            <p:txBody>
              <a:bodyPr wrap="square" rtlCol="0">
                <a:spAutoFit/>
              </a:bodyPr>
              <a:lstStyle/>
              <a:p>
                <a:r>
                  <a:rPr lang="en-US" sz="700" dirty="0" smtClean="0"/>
                  <a:t>Deb Finkelstein</a:t>
                </a:r>
              </a:p>
              <a:p>
                <a:r>
                  <a:rPr lang="en-US" sz="700" dirty="0" smtClean="0"/>
                  <a:t>123 </a:t>
                </a:r>
                <a:r>
                  <a:rPr lang="en-US" sz="700" dirty="0"/>
                  <a:t>F</a:t>
                </a:r>
                <a:r>
                  <a:rPr lang="en-US" sz="700" dirty="0" smtClean="0"/>
                  <a:t>ake St. </a:t>
                </a:r>
              </a:p>
              <a:p>
                <a:r>
                  <a:rPr lang="en-US" sz="700" dirty="0" smtClean="0"/>
                  <a:t>Itasca, IL 60143</a:t>
                </a:r>
                <a:endParaRPr lang="en-US" sz="700" dirty="0"/>
              </a:p>
            </p:txBody>
          </p:sp>
        </p:grpSp>
        <p:sp>
          <p:nvSpPr>
            <p:cNvPr id="7" name="Right Arrow 6"/>
            <p:cNvSpPr/>
            <p:nvPr/>
          </p:nvSpPr>
          <p:spPr>
            <a:xfrm>
              <a:off x="3840405" y="2350403"/>
              <a:ext cx="2103195" cy="323422"/>
            </a:xfrm>
            <a:prstGeom prst="rightArrow">
              <a:avLst/>
            </a:prstGeom>
            <a:solidFill>
              <a:srgbClr val="FF0000"/>
            </a:solidFill>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8" name="Right Arrow 7"/>
            <p:cNvSpPr/>
            <p:nvPr/>
          </p:nvSpPr>
          <p:spPr>
            <a:xfrm>
              <a:off x="634420" y="5547714"/>
              <a:ext cx="3205985" cy="323422"/>
            </a:xfrm>
            <a:prstGeom prst="rightArrow">
              <a:avLst/>
            </a:prstGeom>
            <a:solidFill>
              <a:srgbClr val="FF0000"/>
            </a:solidFill>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grpSp>
      <p:sp>
        <p:nvSpPr>
          <p:cNvPr id="2" name="Subtitle 2"/>
          <p:cNvSpPr txBox="1">
            <a:spLocks/>
          </p:cNvSpPr>
          <p:nvPr/>
        </p:nvSpPr>
        <p:spPr>
          <a:xfrm>
            <a:off x="37224" y="268341"/>
            <a:ext cx="9106776" cy="21844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200" dirty="0" smtClean="0"/>
              <a:t>When you make the updates to the report make sure you check the “complete” button and click “save” in the lower left corner. If you do not check the </a:t>
            </a:r>
            <a:r>
              <a:rPr lang="en-US" sz="2200" b="1" u="sng" dirty="0" smtClean="0"/>
              <a:t>complete box </a:t>
            </a:r>
            <a:r>
              <a:rPr lang="en-US" sz="2200" dirty="0" smtClean="0"/>
              <a:t>your supervisor will not get an email notification that it is ready to be approved. </a:t>
            </a:r>
          </a:p>
          <a:p>
            <a:pPr>
              <a:spcBef>
                <a:spcPts val="0"/>
              </a:spcBef>
            </a:pPr>
            <a:r>
              <a:rPr lang="en-US" sz="2000" dirty="0" smtClean="0"/>
              <a:t>Also make sure to print the updated report and throw out the old report the that                  you filed.</a:t>
            </a:r>
            <a:endParaRPr lang="en-US" sz="2000" dirty="0"/>
          </a:p>
        </p:txBody>
      </p:sp>
    </p:spTree>
    <p:extLst>
      <p:ext uri="{BB962C8B-B14F-4D97-AF65-F5344CB8AC3E}">
        <p14:creationId xmlns:p14="http://schemas.microsoft.com/office/powerpoint/2010/main" val="29260858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FAQ</a:t>
            </a:r>
            <a:endParaRPr lang="en-US" dirty="0"/>
          </a:p>
        </p:txBody>
      </p:sp>
      <p:sp>
        <p:nvSpPr>
          <p:cNvPr id="4" name="Content Placeholder 3"/>
          <p:cNvSpPr>
            <a:spLocks noGrp="1"/>
          </p:cNvSpPr>
          <p:nvPr>
            <p:ph idx="1"/>
          </p:nvPr>
        </p:nvSpPr>
        <p:spPr>
          <a:xfrm>
            <a:off x="510316" y="1352289"/>
            <a:ext cx="7886700" cy="4351338"/>
          </a:xfrm>
        </p:spPr>
        <p:txBody>
          <a:bodyPr>
            <a:normAutofit/>
          </a:bodyPr>
          <a:lstStyle/>
          <a:p>
            <a:r>
              <a:rPr lang="en-US" dirty="0"/>
              <a:t>Navigate back to the dashboard by clicking the home button in the upper left</a:t>
            </a:r>
          </a:p>
          <a:p>
            <a:endParaRPr lang="en-US" dirty="0"/>
          </a:p>
        </p:txBody>
      </p:sp>
      <p:grpSp>
        <p:nvGrpSpPr>
          <p:cNvPr id="5" name="Group 4"/>
          <p:cNvGrpSpPr/>
          <p:nvPr/>
        </p:nvGrpSpPr>
        <p:grpSpPr>
          <a:xfrm>
            <a:off x="826661" y="2178809"/>
            <a:ext cx="7490677" cy="3429000"/>
            <a:chOff x="713822" y="328493"/>
            <a:chExt cx="7490677" cy="3429000"/>
          </a:xfrm>
        </p:grpSpPr>
        <p:pic>
          <p:nvPicPr>
            <p:cNvPr id="6" name="Picture 5"/>
            <p:cNvPicPr>
              <a:picLocks noChangeAspect="1"/>
            </p:cNvPicPr>
            <p:nvPr/>
          </p:nvPicPr>
          <p:blipFill rotWithShape="1">
            <a:blip r:embed="rId2"/>
            <a:srcRect t="11928" b="6650"/>
            <a:stretch/>
          </p:blipFill>
          <p:spPr>
            <a:xfrm>
              <a:off x="713822" y="328493"/>
              <a:ext cx="7490677" cy="3429000"/>
            </a:xfrm>
            <a:prstGeom prst="rect">
              <a:avLst/>
            </a:prstGeom>
            <a:solidFill>
              <a:srgbClr val="FF0000"/>
            </a:solidFill>
          </p:spPr>
        </p:pic>
        <p:sp>
          <p:nvSpPr>
            <p:cNvPr id="7" name="TextBox 6"/>
            <p:cNvSpPr txBox="1"/>
            <p:nvPr/>
          </p:nvSpPr>
          <p:spPr>
            <a:xfrm>
              <a:off x="859288" y="1922804"/>
              <a:ext cx="884053" cy="415498"/>
            </a:xfrm>
            <a:prstGeom prst="rect">
              <a:avLst/>
            </a:prstGeom>
            <a:solidFill>
              <a:schemeClr val="bg1"/>
            </a:solidFill>
          </p:spPr>
          <p:txBody>
            <a:bodyPr wrap="square" rtlCol="0">
              <a:spAutoFit/>
            </a:bodyPr>
            <a:lstStyle/>
            <a:p>
              <a:r>
                <a:rPr lang="en-US" sz="700" dirty="0" smtClean="0"/>
                <a:t>Jeff Pierce</a:t>
              </a:r>
            </a:p>
            <a:p>
              <a:r>
                <a:rPr lang="en-US" sz="700" dirty="0" smtClean="0"/>
                <a:t>123 </a:t>
              </a:r>
              <a:r>
                <a:rPr lang="en-US" sz="700" dirty="0"/>
                <a:t>F</a:t>
              </a:r>
              <a:r>
                <a:rPr lang="en-US" sz="700" dirty="0" smtClean="0"/>
                <a:t>ake St. </a:t>
              </a:r>
            </a:p>
            <a:p>
              <a:r>
                <a:rPr lang="en-US" sz="700" dirty="0" smtClean="0"/>
                <a:t>Itasca, IL 60143</a:t>
              </a:r>
              <a:endParaRPr lang="en-US" sz="700" dirty="0"/>
            </a:p>
          </p:txBody>
        </p:sp>
      </p:grpSp>
      <p:sp>
        <p:nvSpPr>
          <p:cNvPr id="2" name="Right Arrow 1"/>
          <p:cNvSpPr/>
          <p:nvPr/>
        </p:nvSpPr>
        <p:spPr>
          <a:xfrm>
            <a:off x="369628" y="2388198"/>
            <a:ext cx="597722" cy="28965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6539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1" dirty="0" smtClean="0"/>
              <a:t>FAQ</a:t>
            </a:r>
            <a:endParaRPr lang="en-US" b="1" dirty="0"/>
          </a:p>
        </p:txBody>
      </p:sp>
      <p:sp>
        <p:nvSpPr>
          <p:cNvPr id="4" name="Content Placeholder 3"/>
          <p:cNvSpPr>
            <a:spLocks noGrp="1"/>
          </p:cNvSpPr>
          <p:nvPr>
            <p:ph idx="1"/>
          </p:nvPr>
        </p:nvSpPr>
        <p:spPr>
          <a:xfrm>
            <a:off x="628650" y="1709714"/>
            <a:ext cx="7886700" cy="4351338"/>
          </a:xfrm>
        </p:spPr>
        <p:txBody>
          <a:bodyPr>
            <a:normAutofit fontScale="92500" lnSpcReduction="10000"/>
          </a:bodyPr>
          <a:lstStyle/>
          <a:p>
            <a:r>
              <a:rPr lang="en-US" dirty="0" smtClean="0"/>
              <a:t>If accounting finds an error they will adjust the according fields and will not reject the report if it is a small error</a:t>
            </a:r>
          </a:p>
          <a:p>
            <a:r>
              <a:rPr lang="en-US" dirty="0" smtClean="0"/>
              <a:t>If your address is incorrect you can edit the profile information</a:t>
            </a:r>
          </a:p>
          <a:p>
            <a:r>
              <a:rPr lang="en-US" dirty="0" smtClean="0"/>
              <a:t>Your location will prefill in the transaction category but if a different location is benefiting from the expense please change the location. If your default location is wrong please email </a:t>
            </a:r>
            <a:r>
              <a:rPr lang="en-US" dirty="0" smtClean="0">
                <a:hlinkClick r:id="rId2"/>
              </a:rPr>
              <a:t>ap@fegllc.com</a:t>
            </a:r>
            <a:endParaRPr lang="en-US" dirty="0" smtClean="0"/>
          </a:p>
          <a:p>
            <a:r>
              <a:rPr lang="en-US" dirty="0" smtClean="0"/>
              <a:t>For supervisors, if you are getting approval notifications for an employee not in your territory please email </a:t>
            </a:r>
            <a:r>
              <a:rPr lang="en-US" dirty="0" smtClean="0">
                <a:hlinkClick r:id="rId2"/>
              </a:rPr>
              <a:t>ap@fegllc.com</a:t>
            </a:r>
            <a:r>
              <a:rPr lang="en-US" dirty="0" smtClean="0"/>
              <a:t> for it to be corrected.</a:t>
            </a:r>
            <a:endParaRPr lang="en-US" dirty="0"/>
          </a:p>
        </p:txBody>
      </p:sp>
    </p:spTree>
    <p:extLst>
      <p:ext uri="{BB962C8B-B14F-4D97-AF65-F5344CB8AC3E}">
        <p14:creationId xmlns:p14="http://schemas.microsoft.com/office/powerpoint/2010/main" val="568435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2104" r="69797" b="52685"/>
          <a:stretch/>
        </p:blipFill>
        <p:spPr>
          <a:xfrm>
            <a:off x="1210615" y="321971"/>
            <a:ext cx="5808372" cy="3807078"/>
          </a:xfrm>
          <a:prstGeom prst="rect">
            <a:avLst/>
          </a:prstGeom>
        </p:spPr>
      </p:pic>
      <p:sp>
        <p:nvSpPr>
          <p:cNvPr id="3" name="Subtitle 2"/>
          <p:cNvSpPr txBox="1">
            <a:spLocks/>
          </p:cNvSpPr>
          <p:nvPr/>
        </p:nvSpPr>
        <p:spPr>
          <a:xfrm>
            <a:off x="283072" y="3748433"/>
            <a:ext cx="8680624" cy="24076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smtClean="0"/>
              <a:t>This is the login page for the expense report portal</a:t>
            </a:r>
          </a:p>
          <a:p>
            <a:r>
              <a:rPr lang="en-US" sz="2100" dirty="0" smtClean="0"/>
              <a:t>Bookmark this page for quick and easy access or copy </a:t>
            </a:r>
            <a:r>
              <a:rPr lang="en-US" sz="2100" dirty="0"/>
              <a:t>this url: https://system.na2.netsuite.com/pages/login.jsp</a:t>
            </a:r>
            <a:endParaRPr lang="en-US" sz="2100" dirty="0" smtClean="0"/>
          </a:p>
          <a:p>
            <a:r>
              <a:rPr lang="en-US" sz="2100" dirty="0" smtClean="0"/>
              <a:t>Type in your FEG email and the password that was emailed separately to you. If you never got a password contact ap@fegllc.com</a:t>
            </a:r>
            <a:endParaRPr lang="en-US" sz="2100" dirty="0"/>
          </a:p>
        </p:txBody>
      </p:sp>
    </p:spTree>
    <p:extLst>
      <p:ext uri="{BB962C8B-B14F-4D97-AF65-F5344CB8AC3E}">
        <p14:creationId xmlns:p14="http://schemas.microsoft.com/office/powerpoint/2010/main" val="3037245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85" b="5671"/>
          <a:stretch/>
        </p:blipFill>
        <p:spPr>
          <a:xfrm>
            <a:off x="804977" y="1388504"/>
            <a:ext cx="7507097" cy="3496614"/>
          </a:xfrm>
          <a:prstGeom prst="rect">
            <a:avLst/>
          </a:prstGeom>
        </p:spPr>
      </p:pic>
      <p:sp>
        <p:nvSpPr>
          <p:cNvPr id="3" name="Subtitle 2"/>
          <p:cNvSpPr txBox="1">
            <a:spLocks/>
          </p:cNvSpPr>
          <p:nvPr/>
        </p:nvSpPr>
        <p:spPr>
          <a:xfrm>
            <a:off x="804977" y="4875459"/>
            <a:ext cx="6858000" cy="1241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Upon login you will be prompted to change your password and set up security questions</a:t>
            </a:r>
          </a:p>
        </p:txBody>
      </p:sp>
    </p:spTree>
    <p:extLst>
      <p:ext uri="{BB962C8B-B14F-4D97-AF65-F5344CB8AC3E}">
        <p14:creationId xmlns:p14="http://schemas.microsoft.com/office/powerpoint/2010/main" val="2329449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2456" r="2620" b="5326"/>
          <a:stretch/>
        </p:blipFill>
        <p:spPr>
          <a:xfrm>
            <a:off x="533789" y="1031114"/>
            <a:ext cx="7773085" cy="3689798"/>
          </a:xfrm>
          <a:prstGeom prst="rect">
            <a:avLst/>
          </a:prstGeom>
        </p:spPr>
      </p:pic>
      <p:sp>
        <p:nvSpPr>
          <p:cNvPr id="5" name="Subtitle 2"/>
          <p:cNvSpPr txBox="1">
            <a:spLocks/>
          </p:cNvSpPr>
          <p:nvPr/>
        </p:nvSpPr>
        <p:spPr>
          <a:xfrm>
            <a:off x="720874" y="4720912"/>
            <a:ext cx="6858000" cy="1241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From the dashboard you can navigate to enter expense reports or approve them if you have the approval authority</a:t>
            </a:r>
          </a:p>
          <a:p>
            <a:r>
              <a:rPr lang="en-US" sz="2100" dirty="0"/>
              <a:t>To enter an expense report click “Enter Expense Reports”</a:t>
            </a:r>
          </a:p>
        </p:txBody>
      </p:sp>
      <p:sp>
        <p:nvSpPr>
          <p:cNvPr id="6" name="Right Arrow 5"/>
          <p:cNvSpPr/>
          <p:nvPr/>
        </p:nvSpPr>
        <p:spPr>
          <a:xfrm>
            <a:off x="4037527" y="2982266"/>
            <a:ext cx="695460" cy="2994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Tree>
    <p:extLst>
      <p:ext uri="{BB962C8B-B14F-4D97-AF65-F5344CB8AC3E}">
        <p14:creationId xmlns:p14="http://schemas.microsoft.com/office/powerpoint/2010/main" val="1601106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3822" y="328493"/>
            <a:ext cx="7490677" cy="3429000"/>
            <a:chOff x="713822" y="328493"/>
            <a:chExt cx="7490677" cy="3429000"/>
          </a:xfrm>
        </p:grpSpPr>
        <p:pic>
          <p:nvPicPr>
            <p:cNvPr id="4" name="Picture 3"/>
            <p:cNvPicPr>
              <a:picLocks noChangeAspect="1"/>
            </p:cNvPicPr>
            <p:nvPr/>
          </p:nvPicPr>
          <p:blipFill rotWithShape="1">
            <a:blip r:embed="rId2"/>
            <a:srcRect t="11928" b="6650"/>
            <a:stretch/>
          </p:blipFill>
          <p:spPr>
            <a:xfrm>
              <a:off x="713822" y="328493"/>
              <a:ext cx="7490677" cy="3429000"/>
            </a:xfrm>
            <a:prstGeom prst="rect">
              <a:avLst/>
            </a:prstGeom>
            <a:solidFill>
              <a:srgbClr val="FF0000"/>
            </a:solidFill>
          </p:spPr>
        </p:pic>
        <p:sp>
          <p:nvSpPr>
            <p:cNvPr id="7" name="TextBox 6"/>
            <p:cNvSpPr txBox="1"/>
            <p:nvPr/>
          </p:nvSpPr>
          <p:spPr>
            <a:xfrm>
              <a:off x="859288" y="1922804"/>
              <a:ext cx="884053" cy="415498"/>
            </a:xfrm>
            <a:prstGeom prst="rect">
              <a:avLst/>
            </a:prstGeom>
            <a:solidFill>
              <a:schemeClr val="bg1"/>
            </a:solidFill>
          </p:spPr>
          <p:txBody>
            <a:bodyPr wrap="square" rtlCol="0">
              <a:spAutoFit/>
            </a:bodyPr>
            <a:lstStyle/>
            <a:p>
              <a:r>
                <a:rPr lang="en-US" sz="700" dirty="0" smtClean="0"/>
                <a:t>Jeff Pierce</a:t>
              </a:r>
            </a:p>
            <a:p>
              <a:r>
                <a:rPr lang="en-US" sz="700" dirty="0" smtClean="0"/>
                <a:t>123 </a:t>
              </a:r>
              <a:r>
                <a:rPr lang="en-US" sz="700" dirty="0"/>
                <a:t>F</a:t>
              </a:r>
              <a:r>
                <a:rPr lang="en-US" sz="700" dirty="0" smtClean="0"/>
                <a:t>ake St. </a:t>
              </a:r>
            </a:p>
            <a:p>
              <a:r>
                <a:rPr lang="en-US" sz="700" dirty="0" smtClean="0"/>
                <a:t>Itasca, IL 60143</a:t>
              </a:r>
              <a:endParaRPr lang="en-US" sz="700" dirty="0"/>
            </a:p>
          </p:txBody>
        </p:sp>
      </p:grpSp>
      <p:sp>
        <p:nvSpPr>
          <p:cNvPr id="5" name="Subtitle 2"/>
          <p:cNvSpPr txBox="1">
            <a:spLocks/>
          </p:cNvSpPr>
          <p:nvPr/>
        </p:nvSpPr>
        <p:spPr>
          <a:xfrm>
            <a:off x="521595" y="3750521"/>
            <a:ext cx="8284201" cy="1479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smtClean="0"/>
              <a:t>Step 1. Date: Select </a:t>
            </a:r>
            <a:r>
              <a:rPr lang="en-US" sz="1500" dirty="0"/>
              <a:t>the date of the </a:t>
            </a:r>
            <a:r>
              <a:rPr lang="en-US" sz="1500" dirty="0" smtClean="0"/>
              <a:t>expense receipt</a:t>
            </a:r>
          </a:p>
          <a:p>
            <a:r>
              <a:rPr lang="en-US" sz="1500" dirty="0" smtClean="0"/>
              <a:t>Step 2. Category: Pick the category of the type of expense</a:t>
            </a:r>
          </a:p>
          <a:p>
            <a:r>
              <a:rPr lang="en-US" sz="1500" dirty="0" smtClean="0"/>
              <a:t>Below are some examples of categories to choose from</a:t>
            </a:r>
          </a:p>
          <a:p>
            <a:r>
              <a:rPr lang="en-US" sz="1500" dirty="0" smtClean="0"/>
              <a:t>If </a:t>
            </a:r>
            <a:r>
              <a:rPr lang="en-US" sz="1500" dirty="0"/>
              <a:t>your not sure what category to pick please email </a:t>
            </a:r>
            <a:r>
              <a:rPr lang="en-US" sz="1500" dirty="0" smtClean="0">
                <a:hlinkClick r:id="rId3"/>
              </a:rPr>
              <a:t>ap@fegllc.com</a:t>
            </a:r>
            <a:endParaRPr lang="en-US" sz="1500" dirty="0" smtClean="0"/>
          </a:p>
        </p:txBody>
      </p:sp>
      <p:sp>
        <p:nvSpPr>
          <p:cNvPr id="6" name="Right Arrow 5"/>
          <p:cNvSpPr/>
          <p:nvPr/>
        </p:nvSpPr>
        <p:spPr>
          <a:xfrm>
            <a:off x="521595" y="2982534"/>
            <a:ext cx="743755" cy="1738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Down Arrow 15"/>
          <p:cNvSpPr/>
          <p:nvPr/>
        </p:nvSpPr>
        <p:spPr>
          <a:xfrm>
            <a:off x="1708060" y="2557532"/>
            <a:ext cx="306201" cy="2607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8" name="Picture 7"/>
          <p:cNvPicPr>
            <a:picLocks noChangeAspect="1"/>
          </p:cNvPicPr>
          <p:nvPr/>
        </p:nvPicPr>
        <p:blipFill rotWithShape="1">
          <a:blip r:embed="rId4"/>
          <a:srcRect l="11491" t="49015" r="71854" b="26841"/>
          <a:stretch/>
        </p:blipFill>
        <p:spPr>
          <a:xfrm>
            <a:off x="0" y="5198135"/>
            <a:ext cx="2036571" cy="1659865"/>
          </a:xfrm>
          <a:prstGeom prst="rect">
            <a:avLst/>
          </a:prstGeom>
        </p:spPr>
      </p:pic>
      <p:pic>
        <p:nvPicPr>
          <p:cNvPr id="9" name="Picture 8"/>
          <p:cNvPicPr>
            <a:picLocks noChangeAspect="1"/>
          </p:cNvPicPr>
          <p:nvPr/>
        </p:nvPicPr>
        <p:blipFill rotWithShape="1">
          <a:blip r:embed="rId5"/>
          <a:srcRect l="11395" t="48844" r="71757" b="24444"/>
          <a:stretch/>
        </p:blipFill>
        <p:spPr>
          <a:xfrm>
            <a:off x="2047836" y="5199686"/>
            <a:ext cx="1860285" cy="1658313"/>
          </a:xfrm>
          <a:prstGeom prst="rect">
            <a:avLst/>
          </a:prstGeom>
        </p:spPr>
      </p:pic>
      <p:pic>
        <p:nvPicPr>
          <p:cNvPr id="10" name="Picture 9"/>
          <p:cNvPicPr>
            <a:picLocks noChangeAspect="1"/>
          </p:cNvPicPr>
          <p:nvPr/>
        </p:nvPicPr>
        <p:blipFill rotWithShape="1">
          <a:blip r:embed="rId6"/>
          <a:srcRect l="11492" t="49015" r="71757" b="25129"/>
          <a:stretch/>
        </p:blipFill>
        <p:spPr>
          <a:xfrm>
            <a:off x="3919386" y="5226361"/>
            <a:ext cx="1880165" cy="1631638"/>
          </a:xfrm>
          <a:prstGeom prst="rect">
            <a:avLst/>
          </a:prstGeom>
        </p:spPr>
      </p:pic>
      <p:pic>
        <p:nvPicPr>
          <p:cNvPr id="18" name="Picture 17"/>
          <p:cNvPicPr>
            <a:picLocks noChangeAspect="1"/>
          </p:cNvPicPr>
          <p:nvPr/>
        </p:nvPicPr>
        <p:blipFill rotWithShape="1">
          <a:blip r:embed="rId7"/>
          <a:srcRect l="11588" t="49186" r="71661" b="24786"/>
          <a:stretch/>
        </p:blipFill>
        <p:spPr>
          <a:xfrm>
            <a:off x="5810816" y="5226361"/>
            <a:ext cx="1867795" cy="1631638"/>
          </a:xfrm>
          <a:prstGeom prst="rect">
            <a:avLst/>
          </a:prstGeom>
        </p:spPr>
      </p:pic>
      <p:pic>
        <p:nvPicPr>
          <p:cNvPr id="19" name="Picture 18"/>
          <p:cNvPicPr>
            <a:picLocks noChangeAspect="1"/>
          </p:cNvPicPr>
          <p:nvPr/>
        </p:nvPicPr>
        <p:blipFill rotWithShape="1">
          <a:blip r:embed="rId8"/>
          <a:srcRect l="11684" t="49358" r="71854" b="24444"/>
          <a:stretch/>
        </p:blipFill>
        <p:spPr>
          <a:xfrm>
            <a:off x="7689877" y="5198134"/>
            <a:ext cx="1855142" cy="1659865"/>
          </a:xfrm>
          <a:prstGeom prst="rect">
            <a:avLst/>
          </a:prstGeom>
        </p:spPr>
      </p:pic>
      <p:sp>
        <p:nvSpPr>
          <p:cNvPr id="2" name="TextBox 1"/>
          <p:cNvSpPr txBox="1"/>
          <p:nvPr/>
        </p:nvSpPr>
        <p:spPr>
          <a:xfrm>
            <a:off x="115418" y="2777078"/>
            <a:ext cx="746554" cy="292388"/>
          </a:xfrm>
          <a:prstGeom prst="rect">
            <a:avLst/>
          </a:prstGeom>
          <a:noFill/>
        </p:spPr>
        <p:txBody>
          <a:bodyPr wrap="square" rtlCol="0">
            <a:spAutoFit/>
          </a:bodyPr>
          <a:lstStyle/>
          <a:p>
            <a:r>
              <a:rPr lang="en-US" sz="1300" b="1" dirty="0" smtClean="0"/>
              <a:t>Step 1</a:t>
            </a:r>
            <a:endParaRPr lang="en-US" sz="1300" dirty="0"/>
          </a:p>
        </p:txBody>
      </p:sp>
      <p:sp>
        <p:nvSpPr>
          <p:cNvPr id="17" name="TextBox 16"/>
          <p:cNvSpPr txBox="1"/>
          <p:nvPr/>
        </p:nvSpPr>
        <p:spPr>
          <a:xfrm>
            <a:off x="1515530" y="2247604"/>
            <a:ext cx="664000" cy="292388"/>
          </a:xfrm>
          <a:prstGeom prst="rect">
            <a:avLst/>
          </a:prstGeom>
          <a:solidFill>
            <a:schemeClr val="bg1"/>
          </a:solidFill>
        </p:spPr>
        <p:txBody>
          <a:bodyPr wrap="square" rtlCol="0">
            <a:spAutoFit/>
          </a:bodyPr>
          <a:lstStyle/>
          <a:p>
            <a:r>
              <a:rPr lang="en-US" sz="1300" b="1" dirty="0" smtClean="0"/>
              <a:t>Step 2</a:t>
            </a:r>
            <a:endParaRPr lang="en-US" sz="1300" dirty="0"/>
          </a:p>
        </p:txBody>
      </p:sp>
    </p:spTree>
    <p:extLst>
      <p:ext uri="{BB962C8B-B14F-4D97-AF65-F5344CB8AC3E}">
        <p14:creationId xmlns:p14="http://schemas.microsoft.com/office/powerpoint/2010/main" val="1287896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13822" y="328493"/>
            <a:ext cx="7490677" cy="3429000"/>
            <a:chOff x="713822" y="328493"/>
            <a:chExt cx="7490677" cy="3429000"/>
          </a:xfrm>
        </p:grpSpPr>
        <p:pic>
          <p:nvPicPr>
            <p:cNvPr id="4" name="Picture 3"/>
            <p:cNvPicPr>
              <a:picLocks noChangeAspect="1"/>
            </p:cNvPicPr>
            <p:nvPr/>
          </p:nvPicPr>
          <p:blipFill rotWithShape="1">
            <a:blip r:embed="rId2"/>
            <a:srcRect t="11928" b="6650"/>
            <a:stretch/>
          </p:blipFill>
          <p:spPr>
            <a:xfrm>
              <a:off x="713822" y="328493"/>
              <a:ext cx="7490677" cy="3429000"/>
            </a:xfrm>
            <a:prstGeom prst="rect">
              <a:avLst/>
            </a:prstGeom>
            <a:solidFill>
              <a:srgbClr val="FF0000"/>
            </a:solidFill>
          </p:spPr>
        </p:pic>
        <p:sp>
          <p:nvSpPr>
            <p:cNvPr id="7" name="TextBox 6"/>
            <p:cNvSpPr txBox="1"/>
            <p:nvPr/>
          </p:nvSpPr>
          <p:spPr>
            <a:xfrm>
              <a:off x="859288" y="1922804"/>
              <a:ext cx="884053" cy="415498"/>
            </a:xfrm>
            <a:prstGeom prst="rect">
              <a:avLst/>
            </a:prstGeom>
            <a:solidFill>
              <a:schemeClr val="bg1"/>
            </a:solidFill>
          </p:spPr>
          <p:txBody>
            <a:bodyPr wrap="square" rtlCol="0">
              <a:spAutoFit/>
            </a:bodyPr>
            <a:lstStyle/>
            <a:p>
              <a:r>
                <a:rPr lang="en-US" sz="700" dirty="0" smtClean="0"/>
                <a:t>Jeff Pierce</a:t>
              </a:r>
            </a:p>
            <a:p>
              <a:r>
                <a:rPr lang="en-US" sz="700" dirty="0" smtClean="0"/>
                <a:t>123 </a:t>
              </a:r>
              <a:r>
                <a:rPr lang="en-US" sz="700" dirty="0"/>
                <a:t>F</a:t>
              </a:r>
              <a:r>
                <a:rPr lang="en-US" sz="700" dirty="0" smtClean="0"/>
                <a:t>ake St. </a:t>
              </a:r>
            </a:p>
            <a:p>
              <a:r>
                <a:rPr lang="en-US" sz="700" dirty="0" smtClean="0"/>
                <a:t>Itasca, IL 60143</a:t>
              </a:r>
              <a:endParaRPr lang="en-US" sz="700" dirty="0"/>
            </a:p>
          </p:txBody>
        </p:sp>
      </p:grpSp>
      <p:sp>
        <p:nvSpPr>
          <p:cNvPr id="5" name="Subtitle 2"/>
          <p:cNvSpPr txBox="1">
            <a:spLocks/>
          </p:cNvSpPr>
          <p:nvPr/>
        </p:nvSpPr>
        <p:spPr>
          <a:xfrm>
            <a:off x="713822" y="3750521"/>
            <a:ext cx="7052139" cy="1479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smtClean="0"/>
              <a:t>Step 3. Amount: Put in the amount of the receipt</a:t>
            </a:r>
          </a:p>
          <a:p>
            <a:r>
              <a:rPr lang="en-US" sz="1500" dirty="0" smtClean="0"/>
              <a:t>Step 4. Memo: Briefly describe what the expense is and what it is for</a:t>
            </a:r>
            <a:endParaRPr lang="en-US" sz="1500" dirty="0"/>
          </a:p>
        </p:txBody>
      </p:sp>
      <p:sp>
        <p:nvSpPr>
          <p:cNvPr id="14" name="Down Arrow 13"/>
          <p:cNvSpPr/>
          <p:nvPr/>
        </p:nvSpPr>
        <p:spPr>
          <a:xfrm>
            <a:off x="3110248" y="2557532"/>
            <a:ext cx="306201" cy="2607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5" name="Down Arrow 14"/>
          <p:cNvSpPr/>
          <p:nvPr/>
        </p:nvSpPr>
        <p:spPr>
          <a:xfrm>
            <a:off x="2402878" y="2557532"/>
            <a:ext cx="306201" cy="2607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0" name="TextBox 19"/>
          <p:cNvSpPr txBox="1"/>
          <p:nvPr/>
        </p:nvSpPr>
        <p:spPr>
          <a:xfrm>
            <a:off x="2205190" y="2247605"/>
            <a:ext cx="625692" cy="292388"/>
          </a:xfrm>
          <a:prstGeom prst="rect">
            <a:avLst/>
          </a:prstGeom>
          <a:solidFill>
            <a:schemeClr val="bg1"/>
          </a:solidFill>
        </p:spPr>
        <p:txBody>
          <a:bodyPr wrap="square" rtlCol="0">
            <a:spAutoFit/>
          </a:bodyPr>
          <a:lstStyle/>
          <a:p>
            <a:r>
              <a:rPr lang="en-US" sz="1300" b="1" dirty="0" smtClean="0"/>
              <a:t>Step 3</a:t>
            </a:r>
            <a:endParaRPr lang="en-US" sz="1300" dirty="0"/>
          </a:p>
        </p:txBody>
      </p:sp>
      <p:sp>
        <p:nvSpPr>
          <p:cNvPr id="21" name="TextBox 20"/>
          <p:cNvSpPr txBox="1"/>
          <p:nvPr/>
        </p:nvSpPr>
        <p:spPr>
          <a:xfrm>
            <a:off x="2968709" y="2247604"/>
            <a:ext cx="613735" cy="292388"/>
          </a:xfrm>
          <a:prstGeom prst="rect">
            <a:avLst/>
          </a:prstGeom>
          <a:solidFill>
            <a:schemeClr val="bg1"/>
          </a:solidFill>
        </p:spPr>
        <p:txBody>
          <a:bodyPr wrap="square" rtlCol="0">
            <a:spAutoFit/>
          </a:bodyPr>
          <a:lstStyle/>
          <a:p>
            <a:r>
              <a:rPr lang="en-US" sz="1300" b="1" dirty="0" smtClean="0"/>
              <a:t>Step 4</a:t>
            </a:r>
            <a:endParaRPr lang="en-US" sz="1300" dirty="0"/>
          </a:p>
        </p:txBody>
      </p:sp>
    </p:spTree>
    <p:extLst>
      <p:ext uri="{BB962C8B-B14F-4D97-AF65-F5344CB8AC3E}">
        <p14:creationId xmlns:p14="http://schemas.microsoft.com/office/powerpoint/2010/main" val="203453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3822" y="1089070"/>
            <a:ext cx="7490677" cy="3429000"/>
            <a:chOff x="713822" y="1089070"/>
            <a:chExt cx="7490677" cy="3429000"/>
          </a:xfrm>
        </p:grpSpPr>
        <p:pic>
          <p:nvPicPr>
            <p:cNvPr id="4" name="Picture 3"/>
            <p:cNvPicPr>
              <a:picLocks noChangeAspect="1"/>
            </p:cNvPicPr>
            <p:nvPr/>
          </p:nvPicPr>
          <p:blipFill rotWithShape="1">
            <a:blip r:embed="rId2"/>
            <a:srcRect t="11928" b="6650"/>
            <a:stretch/>
          </p:blipFill>
          <p:spPr>
            <a:xfrm>
              <a:off x="713822" y="1089070"/>
              <a:ext cx="7490677" cy="3429000"/>
            </a:xfrm>
            <a:prstGeom prst="rect">
              <a:avLst/>
            </a:prstGeom>
            <a:solidFill>
              <a:srgbClr val="FF0000"/>
            </a:solidFill>
          </p:spPr>
        </p:pic>
        <p:sp>
          <p:nvSpPr>
            <p:cNvPr id="20" name="TextBox 19"/>
            <p:cNvSpPr txBox="1"/>
            <p:nvPr/>
          </p:nvSpPr>
          <p:spPr>
            <a:xfrm>
              <a:off x="811421" y="2658233"/>
              <a:ext cx="884053" cy="415498"/>
            </a:xfrm>
            <a:prstGeom prst="rect">
              <a:avLst/>
            </a:prstGeom>
            <a:solidFill>
              <a:schemeClr val="bg1"/>
            </a:solidFill>
          </p:spPr>
          <p:txBody>
            <a:bodyPr wrap="square" rtlCol="0">
              <a:spAutoFit/>
            </a:bodyPr>
            <a:lstStyle/>
            <a:p>
              <a:r>
                <a:rPr lang="en-US" sz="700" dirty="0" smtClean="0"/>
                <a:t>Jeff Pierce</a:t>
              </a:r>
            </a:p>
            <a:p>
              <a:r>
                <a:rPr lang="en-US" sz="700" dirty="0" smtClean="0"/>
                <a:t>123 </a:t>
              </a:r>
              <a:r>
                <a:rPr lang="en-US" sz="700" dirty="0"/>
                <a:t>F</a:t>
              </a:r>
              <a:r>
                <a:rPr lang="en-US" sz="700" dirty="0" smtClean="0"/>
                <a:t>ake St. </a:t>
              </a:r>
            </a:p>
            <a:p>
              <a:r>
                <a:rPr lang="en-US" sz="700" dirty="0" smtClean="0"/>
                <a:t>Itasca, IL 60143</a:t>
              </a:r>
              <a:endParaRPr lang="en-US" sz="700" dirty="0"/>
            </a:p>
          </p:txBody>
        </p:sp>
      </p:grpSp>
      <p:sp>
        <p:nvSpPr>
          <p:cNvPr id="5" name="Subtitle 2"/>
          <p:cNvSpPr txBox="1">
            <a:spLocks/>
          </p:cNvSpPr>
          <p:nvPr/>
        </p:nvSpPr>
        <p:spPr>
          <a:xfrm>
            <a:off x="713822" y="4566366"/>
            <a:ext cx="7052139" cy="1241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smtClean="0"/>
              <a:t>Step 5: Choose the location benefiting from the expense</a:t>
            </a:r>
            <a:endParaRPr lang="en-US" sz="1500" dirty="0"/>
          </a:p>
          <a:p>
            <a:r>
              <a:rPr lang="en-US" sz="1500" dirty="0" smtClean="0"/>
              <a:t>Step 6: To </a:t>
            </a:r>
            <a:r>
              <a:rPr lang="en-US" sz="1500" dirty="0"/>
              <a:t>attach a receipt hit the plus button</a:t>
            </a:r>
          </a:p>
        </p:txBody>
      </p:sp>
      <p:sp>
        <p:nvSpPr>
          <p:cNvPr id="11" name="Down Arrow 10"/>
          <p:cNvSpPr/>
          <p:nvPr/>
        </p:nvSpPr>
        <p:spPr>
          <a:xfrm>
            <a:off x="4596775" y="3304731"/>
            <a:ext cx="306201" cy="2607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Down Arrow 16"/>
          <p:cNvSpPr/>
          <p:nvPr/>
        </p:nvSpPr>
        <p:spPr>
          <a:xfrm>
            <a:off x="6324741" y="3465222"/>
            <a:ext cx="306201" cy="26079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8" name="TextBox 17"/>
          <p:cNvSpPr txBox="1"/>
          <p:nvPr/>
        </p:nvSpPr>
        <p:spPr>
          <a:xfrm>
            <a:off x="4422106" y="3008629"/>
            <a:ext cx="613735" cy="292388"/>
          </a:xfrm>
          <a:prstGeom prst="rect">
            <a:avLst/>
          </a:prstGeom>
          <a:solidFill>
            <a:schemeClr val="bg1"/>
          </a:solidFill>
        </p:spPr>
        <p:txBody>
          <a:bodyPr wrap="square" rtlCol="0">
            <a:spAutoFit/>
          </a:bodyPr>
          <a:lstStyle/>
          <a:p>
            <a:r>
              <a:rPr lang="en-US" sz="1300" b="1" dirty="0" smtClean="0"/>
              <a:t>Step 5</a:t>
            </a:r>
            <a:endParaRPr lang="en-US" sz="1300" dirty="0"/>
          </a:p>
        </p:txBody>
      </p:sp>
      <p:sp>
        <p:nvSpPr>
          <p:cNvPr id="19" name="TextBox 18"/>
          <p:cNvSpPr txBox="1"/>
          <p:nvPr/>
        </p:nvSpPr>
        <p:spPr>
          <a:xfrm>
            <a:off x="6180478" y="3175216"/>
            <a:ext cx="613735" cy="292388"/>
          </a:xfrm>
          <a:prstGeom prst="rect">
            <a:avLst/>
          </a:prstGeom>
          <a:solidFill>
            <a:schemeClr val="bg1"/>
          </a:solidFill>
        </p:spPr>
        <p:txBody>
          <a:bodyPr wrap="square" rtlCol="0">
            <a:spAutoFit/>
          </a:bodyPr>
          <a:lstStyle/>
          <a:p>
            <a:r>
              <a:rPr lang="en-US" sz="1300" b="1" dirty="0" smtClean="0"/>
              <a:t>Step 6</a:t>
            </a:r>
            <a:endParaRPr lang="en-US" sz="1300" dirty="0"/>
          </a:p>
        </p:txBody>
      </p:sp>
    </p:spTree>
    <p:extLst>
      <p:ext uri="{BB962C8B-B14F-4D97-AF65-F5344CB8AC3E}">
        <p14:creationId xmlns:p14="http://schemas.microsoft.com/office/powerpoint/2010/main" val="27836994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734" r="54190" b="41594"/>
          <a:stretch/>
        </p:blipFill>
        <p:spPr>
          <a:xfrm>
            <a:off x="3969965" y="866907"/>
            <a:ext cx="3459665" cy="2151577"/>
          </a:xfrm>
          <a:prstGeom prst="rect">
            <a:avLst/>
          </a:prstGeom>
        </p:spPr>
      </p:pic>
      <p:pic>
        <p:nvPicPr>
          <p:cNvPr id="3" name="Picture 2"/>
          <p:cNvPicPr>
            <a:picLocks noChangeAspect="1"/>
          </p:cNvPicPr>
          <p:nvPr/>
        </p:nvPicPr>
        <p:blipFill rotWithShape="1">
          <a:blip r:embed="rId3"/>
          <a:srcRect l="871" t="4659" r="49934" b="34550"/>
          <a:stretch/>
        </p:blipFill>
        <p:spPr>
          <a:xfrm>
            <a:off x="3934876" y="3603587"/>
            <a:ext cx="3541823" cy="2228847"/>
          </a:xfrm>
          <a:prstGeom prst="rect">
            <a:avLst/>
          </a:prstGeom>
        </p:spPr>
      </p:pic>
      <p:sp>
        <p:nvSpPr>
          <p:cNvPr id="6" name="TextBox 5"/>
          <p:cNvSpPr txBox="1"/>
          <p:nvPr/>
        </p:nvSpPr>
        <p:spPr>
          <a:xfrm>
            <a:off x="388307" y="2314199"/>
            <a:ext cx="2947510" cy="646331"/>
          </a:xfrm>
          <a:prstGeom prst="rect">
            <a:avLst/>
          </a:prstGeom>
          <a:noFill/>
        </p:spPr>
        <p:txBody>
          <a:bodyPr wrap="square" rtlCol="0">
            <a:spAutoFit/>
          </a:bodyPr>
          <a:lstStyle/>
          <a:p>
            <a:r>
              <a:rPr lang="en-US" dirty="0" smtClean="0"/>
              <a:t>1. Then a pop up will appear</a:t>
            </a:r>
          </a:p>
          <a:p>
            <a:r>
              <a:rPr lang="en-US" dirty="0" smtClean="0"/>
              <a:t>Click “Choose File”</a:t>
            </a:r>
            <a:endParaRPr lang="en-US" dirty="0"/>
          </a:p>
        </p:txBody>
      </p:sp>
      <p:sp>
        <p:nvSpPr>
          <p:cNvPr id="7" name="Right Arrow 6"/>
          <p:cNvSpPr/>
          <p:nvPr/>
        </p:nvSpPr>
        <p:spPr>
          <a:xfrm>
            <a:off x="3590173" y="2568115"/>
            <a:ext cx="379793" cy="1545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8" name="TextBox 7"/>
          <p:cNvSpPr txBox="1"/>
          <p:nvPr/>
        </p:nvSpPr>
        <p:spPr>
          <a:xfrm>
            <a:off x="324061" y="4450141"/>
            <a:ext cx="3708534" cy="646331"/>
          </a:xfrm>
          <a:prstGeom prst="rect">
            <a:avLst/>
          </a:prstGeom>
          <a:noFill/>
        </p:spPr>
        <p:txBody>
          <a:bodyPr wrap="square" rtlCol="0">
            <a:spAutoFit/>
          </a:bodyPr>
          <a:lstStyle/>
          <a:p>
            <a:r>
              <a:rPr lang="en-US" dirty="0" smtClean="0"/>
              <a:t> 2. Navigate </a:t>
            </a:r>
            <a:r>
              <a:rPr lang="en-US" dirty="0"/>
              <a:t>to </a:t>
            </a:r>
            <a:r>
              <a:rPr lang="en-US" dirty="0" smtClean="0"/>
              <a:t>your </a:t>
            </a:r>
            <a:r>
              <a:rPr lang="en-US" dirty="0"/>
              <a:t>receipt </a:t>
            </a:r>
            <a:r>
              <a:rPr lang="en-US" dirty="0" smtClean="0"/>
              <a:t>image on your computer and double click it </a:t>
            </a:r>
            <a:endParaRPr lang="en-US" dirty="0"/>
          </a:p>
        </p:txBody>
      </p:sp>
    </p:spTree>
    <p:extLst>
      <p:ext uri="{BB962C8B-B14F-4D97-AF65-F5344CB8AC3E}">
        <p14:creationId xmlns:p14="http://schemas.microsoft.com/office/powerpoint/2010/main" val="1692708080"/>
      </p:ext>
    </p:extLst>
  </p:cSld>
  <p:clrMapOvr>
    <a:masterClrMapping/>
  </p:clrMapOvr>
  <p:timing>
    <p:tnLst>
      <p:par>
        <p:cTn id="1" dur="indefinite" restart="never" nodeType="tmRoot"/>
      </p:par>
    </p:tnLst>
  </p:timing>
</p:sld>
</file>

<file path=ppt/theme/theme1.xml><?xml version="1.0" encoding="utf-8"?>
<a:theme xmlns:a="http://schemas.openxmlformats.org/drawingml/2006/main" name="FEG New right">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4FB2CD5-9283-48E5-A81B-0D68F088E5B0}" vid="{56C1BBE0-F5ED-4CC0-A1BD-42B585EA271E}"/>
    </a:ext>
  </a:extLst>
</a:theme>
</file>

<file path=docProps/app.xml><?xml version="1.0" encoding="utf-8"?>
<Properties xmlns="http://schemas.openxmlformats.org/officeDocument/2006/extended-properties" xmlns:vt="http://schemas.openxmlformats.org/officeDocument/2006/docPropsVTypes">
  <Template>FEG New right</Template>
  <TotalTime>1068</TotalTime>
  <Words>1128</Words>
  <Application>Microsoft Office PowerPoint</Application>
  <PresentationFormat>On-screen Show (4:3)</PresentationFormat>
  <Paragraphs>94</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FEG New right</vt:lpstr>
      <vt:lpstr>FEG Digital Expense Report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Approval/Rejecting Reports Process</vt:lpstr>
      <vt:lpstr>PowerPoint Presentation</vt:lpstr>
      <vt:lpstr>PowerPoint Presentation</vt:lpstr>
      <vt:lpstr>PowerPoint Presentation</vt:lpstr>
      <vt:lpstr>PowerPoint Presentation</vt:lpstr>
      <vt:lpstr>PowerPoint Presentation</vt:lpstr>
      <vt:lpstr>PowerPoint Presentation</vt:lpstr>
      <vt:lpstr>FAQ</vt:lpstr>
      <vt:lpstr>FAQ</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Snyder</dc:creator>
  <cp:lastModifiedBy>Mark Snyder</cp:lastModifiedBy>
  <cp:revision>53</cp:revision>
  <dcterms:created xsi:type="dcterms:W3CDTF">2017-03-17T15:42:28Z</dcterms:created>
  <dcterms:modified xsi:type="dcterms:W3CDTF">2018-01-18T17:58:55Z</dcterms:modified>
</cp:coreProperties>
</file>